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1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Zánět</c:v>
                </c:pt>
              </c:strCache>
            </c:strRef>
          </c:tx>
          <c:spPr>
            <a:ln w="38100" cap="flat">
              <a:solidFill>
                <a:srgbClr val="E30613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Den 1</c:v>
                </c:pt>
                <c:pt idx="1">
                  <c:v>Den 3</c:v>
                </c:pt>
                <c:pt idx="2">
                  <c:v>Den 7</c:v>
                </c:pt>
                <c:pt idx="3">
                  <c:v>Den 14</c:v>
                </c:pt>
                <c:pt idx="4">
                  <c:v>Den 30</c:v>
                </c:pt>
                <c:pt idx="5">
                  <c:v>Den 60</c:v>
                </c:pt>
                <c:pt idx="6">
                  <c:v>Den 100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88</c:v>
                </c:pt>
                <c:pt idx="1">
                  <c:v>55</c:v>
                </c:pt>
                <c:pt idx="2">
                  <c:v>18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1C01-4BF6-9543-2E2327AA69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Granulace</c:v>
                </c:pt>
              </c:strCache>
            </c:strRef>
          </c:tx>
          <c:spPr>
            <a:ln w="38100" cap="flat">
              <a:solidFill>
                <a:srgbClr val="F4B000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Den 1</c:v>
                </c:pt>
                <c:pt idx="1">
                  <c:v>Den 3</c:v>
                </c:pt>
                <c:pt idx="2">
                  <c:v>Den 7</c:v>
                </c:pt>
                <c:pt idx="3">
                  <c:v>Den 14</c:v>
                </c:pt>
                <c:pt idx="4">
                  <c:v>Den 30</c:v>
                </c:pt>
                <c:pt idx="5">
                  <c:v>Den 60</c:v>
                </c:pt>
                <c:pt idx="6">
                  <c:v>Den 100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</c:v>
                </c:pt>
                <c:pt idx="1">
                  <c:v>55</c:v>
                </c:pt>
                <c:pt idx="2">
                  <c:v>92</c:v>
                </c:pt>
                <c:pt idx="3">
                  <c:v>55</c:v>
                </c:pt>
                <c:pt idx="4">
                  <c:v>14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1C01-4BF6-9543-2E2327AA69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Kontrakce rány</c:v>
                </c:pt>
              </c:strCache>
            </c:strRef>
          </c:tx>
          <c:spPr>
            <a:ln w="38100" cap="flat">
              <a:solidFill>
                <a:srgbClr val="0076E8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Den 1</c:v>
                </c:pt>
                <c:pt idx="1">
                  <c:v>Den 3</c:v>
                </c:pt>
                <c:pt idx="2">
                  <c:v>Den 7</c:v>
                </c:pt>
                <c:pt idx="3">
                  <c:v>Den 14</c:v>
                </c:pt>
                <c:pt idx="4">
                  <c:v>Den 30</c:v>
                </c:pt>
                <c:pt idx="5">
                  <c:v>Den 60</c:v>
                </c:pt>
                <c:pt idx="6">
                  <c:v>Den 100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8</c:v>
                </c:pt>
                <c:pt idx="2">
                  <c:v>32</c:v>
                </c:pt>
                <c:pt idx="3">
                  <c:v>68</c:v>
                </c:pt>
                <c:pt idx="4">
                  <c:v>55</c:v>
                </c:pt>
                <c:pt idx="5">
                  <c:v>22</c:v>
                </c:pt>
                <c:pt idx="6">
                  <c:v>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1C01-4BF6-9543-2E2327AA695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Kolagen / remodelace</c:v>
                </c:pt>
              </c:strCache>
            </c:strRef>
          </c:tx>
          <c:spPr>
            <a:ln w="38100" cap="flat">
              <a:solidFill>
                <a:srgbClr val="003364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Den 1</c:v>
                </c:pt>
                <c:pt idx="1">
                  <c:v>Den 3</c:v>
                </c:pt>
                <c:pt idx="2">
                  <c:v>Den 7</c:v>
                </c:pt>
                <c:pt idx="3">
                  <c:v>Den 14</c:v>
                </c:pt>
                <c:pt idx="4">
                  <c:v>Den 30</c:v>
                </c:pt>
                <c:pt idx="5">
                  <c:v>Den 60</c:v>
                </c:pt>
                <c:pt idx="6">
                  <c:v>Den 100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14</c:v>
                </c:pt>
                <c:pt idx="3">
                  <c:v>38</c:v>
                </c:pt>
                <c:pt idx="4">
                  <c:v>68</c:v>
                </c:pt>
                <c:pt idx="5">
                  <c:v>90</c:v>
                </c:pt>
                <c:pt idx="6">
                  <c:v>100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1C01-4BF6-9543-2E2327AA6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D8DEE6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4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1A1A1A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51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24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248656"/>
            <a:ext cx="12188952" cy="1609344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Shape 1"/>
          <p:cNvSpPr/>
          <p:nvPr/>
        </p:nvSpPr>
        <p:spPr>
          <a:xfrm>
            <a:off x="7452360" y="-2606040"/>
            <a:ext cx="6949440" cy="6949440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7635240" cy="5248656"/>
          </a:xfrm>
          <a:prstGeom prst="rect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685800" y="685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300" b="1" kern="0" spc="200" dirty="0">
                <a:solidFill>
                  <a:srgbClr val="8FB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BUIATRICKÝ SEMINÁŘ 2026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9601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Hojení ran u skotu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685800" y="361188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 hojení, čištění rány a volba správného obvazu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85800" y="4160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400" dirty="0"/>
          </a:p>
        </p:txBody>
      </p:sp>
      <p:pic>
        <p:nvPicPr>
          <p:cNvPr id="9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053328"/>
            <a:ext cx="1417320" cy="306324"/>
          </a:xfrm>
          <a:prstGeom prst="rect">
            <a:avLst/>
          </a:prstGeom>
        </p:spPr>
      </p:pic>
      <p:pic>
        <p:nvPicPr>
          <p:cNvPr id="10" name="Image 1" descr="media/vetnordic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1512" y="6035040"/>
            <a:ext cx="1691640" cy="2971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si projdeme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94360" y="1965960"/>
            <a:ext cx="548640" cy="548640"/>
          </a:xfrm>
          <a:prstGeom prst="ellipse">
            <a:avLst/>
          </a:prstGeom>
          <a:solidFill>
            <a:srgbClr val="E4E5EA"/>
          </a:solidFill>
          <a:ln w="15875">
            <a:solidFill>
              <a:srgbClr val="0076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594360" y="1965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399032" y="1911096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 hojení a infekce ran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1399032" y="2249424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Fáze hojení, zánět vs. infekce, co hojení zpomaluje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594360" y="2788920"/>
            <a:ext cx="548640" cy="548640"/>
          </a:xfrm>
          <a:prstGeom prst="ellipse">
            <a:avLst/>
          </a:prstGeom>
          <a:solidFill>
            <a:srgbClr val="E4E5EA"/>
          </a:solidFill>
          <a:ln w="15875">
            <a:solidFill>
              <a:srgbClr val="0076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594360" y="2788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399032" y="2734056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Čištění a výplach ran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1399032" y="3072384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Stříhání srsti, technika laváže, správný tlak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94360" y="3611880"/>
            <a:ext cx="548640" cy="548640"/>
          </a:xfrm>
          <a:prstGeom prst="ellipse">
            <a:avLst/>
          </a:prstGeom>
          <a:solidFill>
            <a:srgbClr val="E4E5EA"/>
          </a:solidFill>
          <a:ln w="15875">
            <a:solidFill>
              <a:srgbClr val="0076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594360" y="36118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399032" y="3557016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Vlhké hojení a debridement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1399032" y="3895344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Proč funguje a jak odstranit odumřelou tkáň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594360" y="4434840"/>
            <a:ext cx="548640" cy="548640"/>
          </a:xfrm>
          <a:prstGeom prst="ellipse">
            <a:avLst/>
          </a:prstGeom>
          <a:solidFill>
            <a:srgbClr val="E4E5EA"/>
          </a:solidFill>
          <a:ln w="15875">
            <a:solidFill>
              <a:srgbClr val="0076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594360" y="4434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399032" y="4379976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Volba správného obvazu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1399032" y="4718304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Podle míry exsudace a rizika infekce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594360" y="5257800"/>
            <a:ext cx="548640" cy="548640"/>
          </a:xfrm>
          <a:prstGeom prst="ellipse">
            <a:avLst/>
          </a:prstGeom>
          <a:solidFill>
            <a:srgbClr val="E4E5EA"/>
          </a:solidFill>
          <a:ln w="15875">
            <a:solidFill>
              <a:srgbClr val="0076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20"/>
          <p:cNvSpPr/>
          <p:nvPr/>
        </p:nvSpPr>
        <p:spPr>
          <a:xfrm>
            <a:off x="594360" y="52578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399032" y="5202936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tipy a produkty Vetnordic</a:t>
            </a:r>
            <a:endParaRPr lang="en-US" sz="1650" dirty="0"/>
          </a:p>
        </p:txBody>
      </p:sp>
      <p:sp>
        <p:nvSpPr>
          <p:cNvPr id="25" name="Text 22"/>
          <p:cNvSpPr/>
          <p:nvPr/>
        </p:nvSpPr>
        <p:spPr>
          <a:xfrm>
            <a:off x="1399032" y="5541264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Obtížné rány u skotu, přehled sortimentu</a:t>
            </a:r>
            <a:endParaRPr lang="en-US" sz="1200" dirty="0"/>
          </a:p>
        </p:txBody>
      </p:sp>
      <p:pic>
        <p:nvPicPr>
          <p:cNvPr id="27" name="Obrázek 26">
            <a:extLst>
              <a:ext uri="{FF2B5EF4-FFF2-40B4-BE49-F238E27FC236}">
                <a16:creationId xmlns:a16="http://schemas.microsoft.com/office/drawing/2014/main" id="{DF8178FA-353A-4E24-4E80-5D0E1FFE7E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000" y="1956816"/>
            <a:ext cx="7155435" cy="38496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CÍLE PÉČE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Proč rány léčíme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48640" y="1874520"/>
            <a:ext cx="5212080" cy="1828800"/>
          </a:xfrm>
          <a:prstGeom prst="roundRect">
            <a:avLst>
              <a:gd name="adj" fmla="val 35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4"/>
          <p:cNvSpPr/>
          <p:nvPr/>
        </p:nvSpPr>
        <p:spPr>
          <a:xfrm>
            <a:off x="868680" y="2148840"/>
            <a:ext cx="365760" cy="54864"/>
          </a:xfrm>
          <a:prstGeom prst="rect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868680" y="2240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Méně bolesti a stresu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68680" y="269748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Zabránit rozvoji infekce a systémovým komplikacím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126480" y="1874520"/>
            <a:ext cx="5212080" cy="1828800"/>
          </a:xfrm>
          <a:prstGeom prst="roundRect">
            <a:avLst>
              <a:gd name="adj" fmla="val 35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6446520" y="2148840"/>
            <a:ext cx="365760" cy="54864"/>
          </a:xfrm>
          <a:prstGeom prst="rect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6446520" y="22402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Funkční výsledek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6446520" y="269748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Dosáhnout funkčního i kosmeticky přijatelného výsledku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548640" y="3995928"/>
            <a:ext cx="5212080" cy="1828800"/>
          </a:xfrm>
          <a:prstGeom prst="roundRect">
            <a:avLst>
              <a:gd name="adj" fmla="val 35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2"/>
          <p:cNvSpPr/>
          <p:nvPr/>
        </p:nvSpPr>
        <p:spPr>
          <a:xfrm>
            <a:off x="868680" y="4270248"/>
            <a:ext cx="365760" cy="54864"/>
          </a:xfrm>
          <a:prstGeom prst="rect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868680" y="436168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Rychlý návrat k funkci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868680" y="4818888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Při přijatelných nákladech pro chovatele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6126480" y="3995928"/>
            <a:ext cx="5212080" cy="1828800"/>
          </a:xfrm>
          <a:prstGeom prst="roundRect">
            <a:avLst>
              <a:gd name="adj" fmla="val 35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6"/>
          <p:cNvSpPr/>
          <p:nvPr/>
        </p:nvSpPr>
        <p:spPr>
          <a:xfrm>
            <a:off x="6446520" y="4270248"/>
            <a:ext cx="365760" cy="54864"/>
          </a:xfrm>
          <a:prstGeom prst="rect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6446520" y="4361688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Reálný časový plán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6446520" y="4818888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Doba hojení může být dlouhá a nepředvídatelná — je třeba s chovatelem komunikovat od začátku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KLASIFIKACE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Mechanismus poranění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48640" y="1874520"/>
            <a:ext cx="3538728" cy="3977640"/>
          </a:xfrm>
          <a:prstGeom prst="roundRect">
            <a:avLst>
              <a:gd name="adj" fmla="val 1809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4"/>
          <p:cNvSpPr/>
          <p:nvPr/>
        </p:nvSpPr>
        <p:spPr>
          <a:xfrm>
            <a:off x="841248" y="2148840"/>
            <a:ext cx="502920" cy="502920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841248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41248" y="2752344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Tržná rána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841248" y="3154680"/>
            <a:ext cx="2953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Zachycení o ostnatý drát, plot, panely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841248" y="3749040"/>
            <a:ext cx="29900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Velká ztráta tkáně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Často silně znečištěná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Vysoké riziko infekce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343400" y="1874520"/>
            <a:ext cx="3538728" cy="3977640"/>
          </a:xfrm>
          <a:prstGeom prst="roundRect">
            <a:avLst>
              <a:gd name="adj" fmla="val 1809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4636008" y="2148840"/>
            <a:ext cx="502920" cy="502920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4636008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636008" y="2752344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Kontuze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4636008" y="3154680"/>
            <a:ext cx="2953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Zhmoždění — kopnutí, náraz do zábradlí/vrat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4636008" y="3749040"/>
            <a:ext cx="29900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Velký rozsah traumatu měkkých tkání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Výrazný lokální oběhový deficit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Vysoké riziko infekce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138160" y="1874520"/>
            <a:ext cx="3538728" cy="3977640"/>
          </a:xfrm>
          <a:prstGeom prst="roundRect">
            <a:avLst>
              <a:gd name="adj" fmla="val 1809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6"/>
          <p:cNvSpPr/>
          <p:nvPr/>
        </p:nvSpPr>
        <p:spPr>
          <a:xfrm>
            <a:off x="8430768" y="2148840"/>
            <a:ext cx="502920" cy="502920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8430768" y="21488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8430768" y="2752344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Řezná rána</a:t>
            </a:r>
            <a:endParaRPr lang="en-US" sz="1850" dirty="0"/>
          </a:p>
        </p:txBody>
      </p:sp>
      <p:sp>
        <p:nvSpPr>
          <p:cNvPr id="22" name="Text 19"/>
          <p:cNvSpPr/>
          <p:nvPr/>
        </p:nvSpPr>
        <p:spPr>
          <a:xfrm>
            <a:off x="8430768" y="3154680"/>
            <a:ext cx="2953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Ostrý kov, plech, technika v chovu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8430768" y="3749040"/>
            <a:ext cx="2990088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Minimální ztráta tkáně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Malý rozsah traumatu</a:t>
            </a:r>
            <a:endParaRPr lang="en-US" sz="12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Nízké riziko infekce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PRAXE V TERÉNU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Typická místa poranění u skotu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6" name="Image 1" descr="media/cow_ic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960" y="1874520"/>
            <a:ext cx="6309360" cy="4056017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6280295" y="3571059"/>
            <a:ext cx="347472" cy="347472"/>
          </a:xfrm>
          <a:prstGeom prst="ellipse">
            <a:avLst/>
          </a:prstGeom>
          <a:solidFill>
            <a:srgbClr val="E3061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4"/>
          <p:cNvSpPr/>
          <p:nvPr/>
        </p:nvSpPr>
        <p:spPr>
          <a:xfrm>
            <a:off x="6280295" y="3571059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8375904" y="3052790"/>
            <a:ext cx="347472" cy="347472"/>
          </a:xfrm>
          <a:prstGeom prst="ellipse">
            <a:avLst/>
          </a:prstGeom>
          <a:solidFill>
            <a:srgbClr val="E3061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6"/>
          <p:cNvSpPr/>
          <p:nvPr/>
        </p:nvSpPr>
        <p:spPr>
          <a:xfrm>
            <a:off x="8375904" y="305279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7249233" y="4855464"/>
            <a:ext cx="347472" cy="347472"/>
          </a:xfrm>
          <a:prstGeom prst="ellipse">
            <a:avLst/>
          </a:prstGeom>
          <a:solidFill>
            <a:srgbClr val="E3061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8"/>
          <p:cNvSpPr/>
          <p:nvPr/>
        </p:nvSpPr>
        <p:spPr>
          <a:xfrm>
            <a:off x="7249233" y="48554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9547642" y="3863993"/>
            <a:ext cx="347472" cy="347472"/>
          </a:xfrm>
          <a:prstGeom prst="ellipse">
            <a:avLst/>
          </a:prstGeom>
          <a:solidFill>
            <a:srgbClr val="E3061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0"/>
          <p:cNvSpPr/>
          <p:nvPr/>
        </p:nvSpPr>
        <p:spPr>
          <a:xfrm>
            <a:off x="9547642" y="3863993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548640" y="1920240"/>
            <a:ext cx="365760" cy="365760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2"/>
          <p:cNvSpPr/>
          <p:nvPr/>
        </p:nvSpPr>
        <p:spPr>
          <a:xfrm>
            <a:off x="548640" y="19202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1051560" y="187452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Hlava a rohy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1051560" y="222199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Kontakt mezi zvířaty ve stádu</a:t>
            </a:r>
            <a:endParaRPr lang="en-US" sz="1150" dirty="0"/>
          </a:p>
        </p:txBody>
      </p:sp>
      <p:sp>
        <p:nvSpPr>
          <p:cNvPr id="19" name="Shape 15"/>
          <p:cNvSpPr/>
          <p:nvPr/>
        </p:nvSpPr>
        <p:spPr>
          <a:xfrm>
            <a:off x="548640" y="2880360"/>
            <a:ext cx="365760" cy="365760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6"/>
          <p:cNvSpPr/>
          <p:nvPr/>
        </p:nvSpPr>
        <p:spPr>
          <a:xfrm>
            <a:off x="548640" y="2880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1" name="Text 17"/>
          <p:cNvSpPr/>
          <p:nvPr/>
        </p:nvSpPr>
        <p:spPr>
          <a:xfrm>
            <a:off x="1051560" y="28346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Hřbet a plece</a:t>
            </a:r>
            <a:endParaRPr lang="en-US" sz="1350" dirty="0"/>
          </a:p>
        </p:txBody>
      </p:sp>
      <p:sp>
        <p:nvSpPr>
          <p:cNvPr id="22" name="Text 18"/>
          <p:cNvSpPr/>
          <p:nvPr/>
        </p:nvSpPr>
        <p:spPr>
          <a:xfrm>
            <a:off x="1051560" y="318211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Náraz, kopnutí, kontuze</a:t>
            </a:r>
            <a:endParaRPr lang="en-US" sz="1150" dirty="0"/>
          </a:p>
        </p:txBody>
      </p:sp>
      <p:sp>
        <p:nvSpPr>
          <p:cNvPr id="23" name="Shape 19"/>
          <p:cNvSpPr/>
          <p:nvPr/>
        </p:nvSpPr>
        <p:spPr>
          <a:xfrm>
            <a:off x="548640" y="3840480"/>
            <a:ext cx="365760" cy="365760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20"/>
          <p:cNvSpPr/>
          <p:nvPr/>
        </p:nvSpPr>
        <p:spPr>
          <a:xfrm>
            <a:off x="548640" y="3840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5" name="Text 21"/>
          <p:cNvSpPr/>
          <p:nvPr/>
        </p:nvSpPr>
        <p:spPr>
          <a:xfrm>
            <a:off x="1051560" y="379476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Distální končetiny</a:t>
            </a:r>
            <a:endParaRPr lang="en-US" sz="1350" dirty="0"/>
          </a:p>
        </p:txBody>
      </p:sp>
      <p:sp>
        <p:nvSpPr>
          <p:cNvPr id="26" name="Text 22"/>
          <p:cNvSpPr/>
          <p:nvPr/>
        </p:nvSpPr>
        <p:spPr>
          <a:xfrm>
            <a:off x="1051560" y="414223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Ostnatý drát, plotové panely, tržné rány</a:t>
            </a:r>
            <a:endParaRPr lang="en-US" sz="1150" dirty="0"/>
          </a:p>
        </p:txBody>
      </p:sp>
      <p:sp>
        <p:nvSpPr>
          <p:cNvPr id="27" name="Shape 23"/>
          <p:cNvSpPr/>
          <p:nvPr/>
        </p:nvSpPr>
        <p:spPr>
          <a:xfrm>
            <a:off x="548640" y="4800600"/>
            <a:ext cx="365760" cy="365760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8" name="Text 24"/>
          <p:cNvSpPr/>
          <p:nvPr/>
        </p:nvSpPr>
        <p:spPr>
          <a:xfrm>
            <a:off x="548640" y="4800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9" name="Text 25"/>
          <p:cNvSpPr/>
          <p:nvPr/>
        </p:nvSpPr>
        <p:spPr>
          <a:xfrm>
            <a:off x="1051560" y="475488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Bok a zadní partie</a:t>
            </a:r>
            <a:endParaRPr lang="en-US" sz="1350" dirty="0"/>
          </a:p>
        </p:txBody>
      </p:sp>
      <p:sp>
        <p:nvSpPr>
          <p:cNvPr id="30" name="Text 26"/>
          <p:cNvSpPr/>
          <p:nvPr/>
        </p:nvSpPr>
        <p:spPr>
          <a:xfrm>
            <a:off x="1051560" y="5102352"/>
            <a:ext cx="4114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Branky, technika, zachycení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ZÁKLADNÍ POJMY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Zánět vs. infekce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48640" y="1828800"/>
            <a:ext cx="5349240" cy="1691640"/>
          </a:xfrm>
          <a:prstGeom prst="roundRect">
            <a:avLst>
              <a:gd name="adj" fmla="val 3784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868680" y="20116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Zánět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68680" y="2450592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Lokální ochranná reakce na poškození tkáně</a:t>
            </a:r>
            <a:endParaRPr lang="en-US" sz="1250" dirty="0"/>
          </a:p>
          <a:p>
            <a:pPr marL="342900" indent="-342900">
              <a:buSzPct val="100000"/>
              <a:buChar char="▪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Zahájena bílými krvinkami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63640" y="1828800"/>
            <a:ext cx="5349240" cy="1691640"/>
          </a:xfrm>
          <a:prstGeom prst="roundRect">
            <a:avLst>
              <a:gd name="adj" fmla="val 3784"/>
            </a:avLst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6583680" y="20116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Infekce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583680" y="2450592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Invaze a množení mikroorganismů v tkáni</a:t>
            </a:r>
            <a:endParaRPr lang="en-US" sz="1250" dirty="0"/>
          </a:p>
          <a:p>
            <a:pPr marL="342900" indent="-342900"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Bakteriální kolonizace ještě neznamená infekci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76656" y="3977640"/>
            <a:ext cx="2606040" cy="1371600"/>
          </a:xfrm>
          <a:prstGeom prst="chevron">
            <a:avLst/>
          </a:prstGeom>
          <a:solidFill>
            <a:srgbClr val="0076E8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813816" y="3977640"/>
            <a:ext cx="2148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Kontaminace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3419856" y="3977640"/>
            <a:ext cx="2606040" cy="1371600"/>
          </a:xfrm>
          <a:prstGeom prst="chevron">
            <a:avLst/>
          </a:prstGeom>
          <a:solidFill>
            <a:srgbClr val="3D8FD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3785616" y="397764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Kolonizace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163056" y="3977640"/>
            <a:ext cx="2606040" cy="1371600"/>
          </a:xfrm>
          <a:prstGeom prst="chevron">
            <a:avLst/>
          </a:prstGeom>
          <a:solidFill>
            <a:srgbClr val="003364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6528816" y="397764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Lokální infekce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(rána, biofilm)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8906256" y="3977640"/>
            <a:ext cx="2606040" cy="1371600"/>
          </a:xfrm>
          <a:prstGeom prst="chevron">
            <a:avLst/>
          </a:prstGeom>
          <a:solidFill>
            <a:srgbClr val="E3061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9272016" y="3977640"/>
            <a:ext cx="1920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Invazivní infekce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 sepse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INFEKCE RÁNY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ovlivňuje hojení a léčbu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48640" y="178308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Infekce rány je výsledkem komplexní interakce mezi imunitním systémem, stavem rány, počtem mikrobů a jejich virulencí. Vysoké množství bakterií může hojení zpomalit, aniž by byly přítomny klasické příznaky infekce.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2788920"/>
            <a:ext cx="5349240" cy="2834640"/>
          </a:xfrm>
          <a:prstGeom prst="roundRect">
            <a:avLst>
              <a:gd name="adj" fmla="val 2258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868680" y="301752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Systémová léčba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68680" y="3502152"/>
            <a:ext cx="47091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Omezte celkové užívání antibiotik</a:t>
            </a:r>
            <a:endParaRPr lang="en-US" sz="1250" dirty="0"/>
          </a:p>
          <a:p>
            <a:pPr marL="342900" indent="-342900">
              <a:buSzPct val="100000"/>
              <a:buChar char="▪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Vyhraďte pro sepsi, rozsáhlé nebo penetrující rány do tělních dutin či kloubů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263640" y="2788920"/>
            <a:ext cx="5349240" cy="2834640"/>
          </a:xfrm>
          <a:prstGeom prst="roundRect">
            <a:avLst>
              <a:gd name="adj" fmla="val 2258"/>
            </a:avLst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6583680" y="301752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Lokální léčba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583680" y="3502152"/>
            <a:ext cx="4709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Lokálně antibiotika nepoužívat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Snížení mikrobiální zátěže: čištění, antiseptika, antimikrobiální obvazy</a:t>
            </a:r>
            <a:endParaRPr lang="en-US" sz="1250" dirty="0"/>
          </a:p>
          <a:p>
            <a:pPr marL="342900" indent="-342900"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hlubokých / komplikovaných ran zvažte stěr na kultivaci a citlivost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FYZIOLOGIE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Fáze hojení rány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1783080"/>
          <a:ext cx="786384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 3"/>
          <p:cNvSpPr/>
          <p:nvPr/>
        </p:nvSpPr>
        <p:spPr>
          <a:xfrm>
            <a:off x="8641080" y="2011680"/>
            <a:ext cx="30175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Rána je akutní prvních 4–6 týdnů.</a:t>
            </a:r>
            <a:endParaRPr lang="en-US" sz="1250" dirty="0"/>
          </a:p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Nehojí-li se do 4 týdnů, klasifikuje se jako chronická a vyžaduje specializovanější péči.</a:t>
            </a:r>
            <a:endParaRPr lang="en-US" sz="1250" dirty="0"/>
          </a:p>
          <a:p>
            <a:pPr marL="342900" indent="-342900">
              <a:buSzPct val="100000"/>
              <a:buChar char="▪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Fibroblasty jsou nejaktivnější prvních 6 týdnů.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POSTUP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Plán ošetření rány — 5 kroků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48640" y="1828800"/>
            <a:ext cx="512064" cy="512064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548640" y="182880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04672" y="2340864"/>
            <a:ext cx="0" cy="292608"/>
          </a:xfrm>
          <a:prstGeom prst="line">
            <a:avLst/>
          </a:prstGeom>
          <a:noFill/>
          <a:ln w="19050">
            <a:solidFill>
              <a:srgbClr val="D8DEE6"/>
            </a:solidFill>
            <a:prstDash val="dash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1261872" y="1801368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Klasifikace rány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5303520" y="1801368"/>
            <a:ext cx="6309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Čerstvá / chronická · mechanismus · čistá / kontaminovaná · míra exsudace · infikovaná / neinfikovaná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548640" y="2633472"/>
            <a:ext cx="512064" cy="512064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548640" y="26334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804672" y="3145536"/>
            <a:ext cx="0" cy="292608"/>
          </a:xfrm>
          <a:prstGeom prst="line">
            <a:avLst/>
          </a:prstGeom>
          <a:noFill/>
          <a:ln w="19050">
            <a:solidFill>
              <a:srgbClr val="D8DEE6"/>
            </a:solidFill>
            <a:prstDash val="dash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1261872" y="260604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Stříhání srsti a laváž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5303520" y="2606040"/>
            <a:ext cx="6309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Šetrné ostříhání okolí a výplach rány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48640" y="3438144"/>
            <a:ext cx="512064" cy="512064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548640" y="343814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804672" y="3950208"/>
            <a:ext cx="0" cy="292608"/>
          </a:xfrm>
          <a:prstGeom prst="line">
            <a:avLst/>
          </a:prstGeom>
          <a:noFill/>
          <a:ln w="19050">
            <a:solidFill>
              <a:srgbClr val="D8DEE6"/>
            </a:solidFill>
            <a:prstDash val="dash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1261872" y="3410712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Debridement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5303520" y="3410712"/>
            <a:ext cx="6309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Odstranění odumřelé a znečištěné tkáně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548640" y="4242816"/>
            <a:ext cx="512064" cy="512064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548640" y="424281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804672" y="4754880"/>
            <a:ext cx="0" cy="292608"/>
          </a:xfrm>
          <a:prstGeom prst="line">
            <a:avLst/>
          </a:prstGeom>
          <a:noFill/>
          <a:ln w="19050">
            <a:solidFill>
              <a:srgbClr val="D8DEE6"/>
            </a:solidFill>
            <a:prstDash val="dash"/>
          </a:ln>
        </p:spPr>
        <p:txBody>
          <a:bodyPr/>
          <a:lstStyle/>
          <a:p>
            <a:endParaRPr lang="cs-CZ"/>
          </a:p>
        </p:txBody>
      </p:sp>
      <p:sp>
        <p:nvSpPr>
          <p:cNvPr id="24" name="Text 21"/>
          <p:cNvSpPr/>
          <p:nvPr/>
        </p:nvSpPr>
        <p:spPr>
          <a:xfrm>
            <a:off x="1261872" y="4215384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Uzavření rány</a:t>
            </a:r>
            <a:endParaRPr lang="en-US" sz="1450" dirty="0"/>
          </a:p>
        </p:txBody>
      </p:sp>
      <p:sp>
        <p:nvSpPr>
          <p:cNvPr id="25" name="Text 22"/>
          <p:cNvSpPr/>
          <p:nvPr/>
        </p:nvSpPr>
        <p:spPr>
          <a:xfrm>
            <a:off x="5303520" y="4215384"/>
            <a:ext cx="6309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Primární, nebo odložené (sekundární hojení)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548640" y="5047488"/>
            <a:ext cx="512064" cy="512064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7" name="Text 24"/>
          <p:cNvSpPr/>
          <p:nvPr/>
        </p:nvSpPr>
        <p:spPr>
          <a:xfrm>
            <a:off x="548640" y="50474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1261872" y="5020056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Volba obvazu a frekvence převazu</a:t>
            </a:r>
            <a:endParaRPr lang="en-US" sz="1450" dirty="0"/>
          </a:p>
        </p:txBody>
      </p:sp>
      <p:sp>
        <p:nvSpPr>
          <p:cNvPr id="29" name="Text 26"/>
          <p:cNvSpPr/>
          <p:nvPr/>
        </p:nvSpPr>
        <p:spPr>
          <a:xfrm>
            <a:off x="5303520" y="5020056"/>
            <a:ext cx="6309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Podle míry exsudace a rizika infekce</a:t>
            </a:r>
            <a:endParaRPr lang="en-US" sz="1200" dirty="0"/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51E1670E-2B45-7D73-FAED-0F9D776F4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8536" y="2642616"/>
            <a:ext cx="2147456" cy="28632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PRVNÍ OŠETŘENÍ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Stříhání srsti a čištění okolí rány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48640" y="1874520"/>
            <a:ext cx="402336" cy="402336"/>
          </a:xfrm>
          <a:prstGeom prst="ellipse">
            <a:avLst/>
          </a:prstGeom>
          <a:solidFill>
            <a:srgbClr val="E4E5EA"/>
          </a:solidFill>
          <a:ln w="15875">
            <a:solidFill>
              <a:srgbClr val="0076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548640" y="18745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143000" y="1828800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Ránu nejprve překryjte hydrogelem, aby byla chráněná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48640" y="2514600"/>
            <a:ext cx="402336" cy="402336"/>
          </a:xfrm>
          <a:prstGeom prst="ellipse">
            <a:avLst/>
          </a:prstGeom>
          <a:solidFill>
            <a:srgbClr val="E4E5EA"/>
          </a:solidFill>
          <a:ln w="15875">
            <a:solidFill>
              <a:srgbClr val="0076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548640" y="251460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143000" y="2468880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Je-li srst kolem rány znečištěná, umyjte neporušenou srst a kůži PŘED stříháním mýdlem vhodným pro chirurgickou přípravu (s chlorhexidinem nebo bez) — směrem od okraje rány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48640" y="3154680"/>
            <a:ext cx="402336" cy="402336"/>
          </a:xfrm>
          <a:prstGeom prst="ellipse">
            <a:avLst/>
          </a:prstGeom>
          <a:solidFill>
            <a:srgbClr val="E4E5EA"/>
          </a:solidFill>
          <a:ln w="15875">
            <a:solidFill>
              <a:srgbClr val="0076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548640" y="31546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1143000" y="3108960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Okraje neporušené kůže otřete lihem. Mýdlo ani líh nikdy nepoužívejte přímo v ráně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548640" y="3794760"/>
            <a:ext cx="402336" cy="402336"/>
          </a:xfrm>
          <a:prstGeom prst="ellipse">
            <a:avLst/>
          </a:prstGeom>
          <a:solidFill>
            <a:srgbClr val="E4E5EA"/>
          </a:solidFill>
          <a:ln w="15875">
            <a:solidFill>
              <a:srgbClr val="0076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548640" y="379476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143000" y="3749040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Srst kolem rány ostříhejte čistými nůžkami / strojkem — omezíte podráždění kůže a přenos infekce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548640" y="4434840"/>
            <a:ext cx="402336" cy="402336"/>
          </a:xfrm>
          <a:prstGeom prst="ellipse">
            <a:avLst/>
          </a:prstGeom>
          <a:solidFill>
            <a:srgbClr val="E4E5EA"/>
          </a:solidFill>
          <a:ln w="15875">
            <a:solidFill>
              <a:srgbClr val="0076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548640" y="44348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143000" y="4389120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Hydrogel i odstřiženou srst z rány vypláchněte a začněte laváž spodiny rány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PRAKTICKÝ POSTUP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Výplach rány — technika a tlak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48640" y="1783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budete potřebovat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548640" y="2240280"/>
            <a:ext cx="60350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Ringerův roztok (ideální pH, izotonický) nebo NaCl, o tělesné teplotě</a:t>
            </a:r>
            <a:endParaRPr lang="en-US" sz="125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Dostatečný objem: 50–100 ml na 1 cm délky rány u kontaminovaných ran / 30–50 ml u čistších ran</a:t>
            </a:r>
            <a:endParaRPr lang="en-US" sz="1250" dirty="0"/>
          </a:p>
          <a:p>
            <a:pPr marL="342900" indent="-342900">
              <a:buSzPct val="100000"/>
              <a:buChar char="▪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Jehla 18–20 G a stříkačka 20–60 ml pro správný tlak, případně tlakové zařízení nastavené na 300 mmHg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48640" y="4709160"/>
            <a:ext cx="6035040" cy="868680"/>
          </a:xfrm>
          <a:prstGeom prst="roundRect">
            <a:avLst>
              <a:gd name="adj" fmla="val 7368"/>
            </a:avLst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822960" y="4709160"/>
            <a:ext cx="5486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cs-CZ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DILUTION IS THE SOLUTION TO POLLUTION</a:t>
            </a:r>
          </a:p>
          <a:p>
            <a:pPr marL="0" indent="0">
              <a:buNone/>
            </a:pPr>
            <a:r>
              <a:rPr lang="en-US" sz="13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„Ředění je řešení znečištění“ — cílem je minimalizovat riziko infekce.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949440" y="1783080"/>
            <a:ext cx="4709160" cy="3794760"/>
          </a:xfrm>
          <a:prstGeom prst="roundRect">
            <a:avLst>
              <a:gd name="adj" fmla="val 1687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7269480" y="2011680"/>
            <a:ext cx="4069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Ideální tlak ≈ 7–8 PSI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269480" y="2468880"/>
            <a:ext cx="4069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✗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Příliš malá jehla + malá stříkačka (5–10 ml) → příliš vysoký tlak, mikropunkce kůže a zanesení bakterií hlouběji do tkáně</a:t>
            </a:r>
            <a:endParaRPr lang="en-US" sz="1250" dirty="0"/>
          </a:p>
          <a:p>
            <a:pPr marL="342900" indent="-342900">
              <a:buSzPct val="100000"/>
              <a:buChar char="✗"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Pouhé nalití roztoku z odstřiženého sáčku → příliš nízký tlak, nečistoty a bakterie se neuvolní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ZÁSADY PÉČE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Vlhké hojení a debridement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11064240" cy="1005840"/>
          </a:xfrm>
          <a:prstGeom prst="roundRect">
            <a:avLst>
              <a:gd name="adj" fmla="val 6364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868680" y="1783080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Vlhké prostředí urychluje reparaci — bílé krvinky, fibroblasty i růstové faktory pracují nejlépe ve vlhku. Devitalizovaná a nekrotická tkáň naopak hojení brzdí a je živnou půdou pro patogeny.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48640" y="3017520"/>
            <a:ext cx="3538728" cy="2788920"/>
          </a:xfrm>
          <a:prstGeom prst="roundRect">
            <a:avLst>
              <a:gd name="adj" fmla="val 2295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822960" y="3291840"/>
            <a:ext cx="29900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Chirurgický debridement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22960" y="4114800"/>
            <a:ext cx="29900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Odstranění tkáně „en bloc“, rychlé a cílené řešení.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43400" y="3017520"/>
            <a:ext cx="3538728" cy="2788920"/>
          </a:xfrm>
          <a:prstGeom prst="roundRect">
            <a:avLst>
              <a:gd name="adj" fmla="val 2295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4617720" y="3291840"/>
            <a:ext cx="29900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„Mokré-suché“ obvazy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617720" y="4114800"/>
            <a:ext cx="29900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Účinné, ale nešetrné — poškozují i zdravou tkáň a jsou bolestivé při snímání.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138160" y="3017520"/>
            <a:ext cx="3538728" cy="2788920"/>
          </a:xfrm>
          <a:prstGeom prst="roundRect">
            <a:avLst>
              <a:gd name="adj" fmla="val 2295"/>
            </a:avLst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8412480" y="3291840"/>
            <a:ext cx="29900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Autolytický debridement (vlhké hojení)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8412480" y="4114800"/>
            <a:ext cx="299008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Využívá vlastní bílé krvinky, šetří zdravou tkáň. 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KONTROLNÍ SEZNAM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faktorů, které zpomalují hojení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48640" y="1828800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4"/>
          <p:cNvSpPr/>
          <p:nvPr/>
        </p:nvSpPr>
        <p:spPr>
          <a:xfrm>
            <a:off x="713232" y="2112264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713232" y="21122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1188720" y="182880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Nekróza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297680" y="1828800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4462272" y="2112264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4462272" y="21122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4937760" y="182880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Cizí těleso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8046720" y="1828800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2"/>
          <p:cNvSpPr/>
          <p:nvPr/>
        </p:nvSpPr>
        <p:spPr>
          <a:xfrm>
            <a:off x="8211312" y="2112264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8211312" y="21122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8686800" y="1828800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Infekce / infestace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548640" y="2871216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6"/>
          <p:cNvSpPr/>
          <p:nvPr/>
        </p:nvSpPr>
        <p:spPr>
          <a:xfrm>
            <a:off x="713232" y="3154680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713232" y="31546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1188720" y="2871216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Pohyb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4297680" y="2871216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3" name="Shape 20"/>
          <p:cNvSpPr/>
          <p:nvPr/>
        </p:nvSpPr>
        <p:spPr>
          <a:xfrm>
            <a:off x="4462272" y="3154680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21"/>
          <p:cNvSpPr/>
          <p:nvPr/>
        </p:nvSpPr>
        <p:spPr>
          <a:xfrm>
            <a:off x="4462272" y="31546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4937760" y="2871216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Změněné lokální pH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8046720" y="2871216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7" name="Shape 24"/>
          <p:cNvSpPr/>
          <p:nvPr/>
        </p:nvSpPr>
        <p:spPr>
          <a:xfrm>
            <a:off x="8211312" y="3154680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8" name="Text 25"/>
          <p:cNvSpPr/>
          <p:nvPr/>
        </p:nvSpPr>
        <p:spPr>
          <a:xfrm>
            <a:off x="8211312" y="31546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8686800" y="2871216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Snížené lokální prokrvení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548640" y="3913632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1" name="Shape 28"/>
          <p:cNvSpPr/>
          <p:nvPr/>
        </p:nvSpPr>
        <p:spPr>
          <a:xfrm>
            <a:off x="713232" y="4197096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2" name="Text 29"/>
          <p:cNvSpPr/>
          <p:nvPr/>
        </p:nvSpPr>
        <p:spPr>
          <a:xfrm>
            <a:off x="713232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1188720" y="3913632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Snížený přísun kyslíku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4297680" y="3913632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5" name="Shape 32"/>
          <p:cNvSpPr/>
          <p:nvPr/>
        </p:nvSpPr>
        <p:spPr>
          <a:xfrm>
            <a:off x="4462272" y="4197096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6" name="Text 33"/>
          <p:cNvSpPr/>
          <p:nvPr/>
        </p:nvSpPr>
        <p:spPr>
          <a:xfrm>
            <a:off x="4462272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50" dirty="0"/>
          </a:p>
        </p:txBody>
      </p:sp>
      <p:sp>
        <p:nvSpPr>
          <p:cNvPr id="37" name="Text 34"/>
          <p:cNvSpPr/>
          <p:nvPr/>
        </p:nvSpPr>
        <p:spPr>
          <a:xfrm>
            <a:off x="4937760" y="3913632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Nedostatečná výživa a celkový zdravotní stav</a:t>
            </a:r>
            <a:endParaRPr lang="en-US" sz="1200" dirty="0"/>
          </a:p>
        </p:txBody>
      </p:sp>
      <p:sp>
        <p:nvSpPr>
          <p:cNvPr id="38" name="Shape 35"/>
          <p:cNvSpPr/>
          <p:nvPr/>
        </p:nvSpPr>
        <p:spPr>
          <a:xfrm>
            <a:off x="8046720" y="3913632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9" name="Shape 36"/>
          <p:cNvSpPr/>
          <p:nvPr/>
        </p:nvSpPr>
        <p:spPr>
          <a:xfrm>
            <a:off x="8211312" y="4197096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0" name="Text 37"/>
          <p:cNvSpPr/>
          <p:nvPr/>
        </p:nvSpPr>
        <p:spPr>
          <a:xfrm>
            <a:off x="8211312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50" dirty="0"/>
          </a:p>
        </p:txBody>
      </p:sp>
      <p:sp>
        <p:nvSpPr>
          <p:cNvPr id="41" name="Text 38"/>
          <p:cNvSpPr/>
          <p:nvPr/>
        </p:nvSpPr>
        <p:spPr>
          <a:xfrm>
            <a:off x="8686800" y="3913632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Lokální faktory</a:t>
            </a:r>
            <a:endParaRPr lang="en-US" sz="1200" dirty="0"/>
          </a:p>
        </p:txBody>
      </p:sp>
      <p:sp>
        <p:nvSpPr>
          <p:cNvPr id="42" name="Shape 39"/>
          <p:cNvSpPr/>
          <p:nvPr/>
        </p:nvSpPr>
        <p:spPr>
          <a:xfrm>
            <a:off x="548640" y="4956048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3" name="Shape 40"/>
          <p:cNvSpPr/>
          <p:nvPr/>
        </p:nvSpPr>
        <p:spPr>
          <a:xfrm>
            <a:off x="713232" y="5239512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4" name="Text 41"/>
          <p:cNvSpPr/>
          <p:nvPr/>
        </p:nvSpPr>
        <p:spPr>
          <a:xfrm>
            <a:off x="713232" y="523951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50" dirty="0"/>
          </a:p>
        </p:txBody>
      </p:sp>
      <p:sp>
        <p:nvSpPr>
          <p:cNvPr id="45" name="Text 42"/>
          <p:cNvSpPr/>
          <p:nvPr/>
        </p:nvSpPr>
        <p:spPr>
          <a:xfrm>
            <a:off x="1188720" y="4956048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Iatrogenní faktory</a:t>
            </a:r>
            <a:endParaRPr lang="en-US" sz="1200" dirty="0"/>
          </a:p>
        </p:txBody>
      </p:sp>
      <p:sp>
        <p:nvSpPr>
          <p:cNvPr id="46" name="Shape 43"/>
          <p:cNvSpPr/>
          <p:nvPr/>
        </p:nvSpPr>
        <p:spPr>
          <a:xfrm>
            <a:off x="4297680" y="4956048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7" name="Shape 44"/>
          <p:cNvSpPr/>
          <p:nvPr/>
        </p:nvSpPr>
        <p:spPr>
          <a:xfrm>
            <a:off x="4462272" y="5239512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8" name="Text 45"/>
          <p:cNvSpPr/>
          <p:nvPr/>
        </p:nvSpPr>
        <p:spPr>
          <a:xfrm>
            <a:off x="4462272" y="523951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50" dirty="0"/>
          </a:p>
        </p:txBody>
      </p:sp>
      <p:sp>
        <p:nvSpPr>
          <p:cNvPr id="49" name="Text 46"/>
          <p:cNvSpPr/>
          <p:nvPr/>
        </p:nvSpPr>
        <p:spPr>
          <a:xfrm>
            <a:off x="4937760" y="4956048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Genetické faktory</a:t>
            </a:r>
            <a:endParaRPr lang="en-US" sz="1200" dirty="0"/>
          </a:p>
        </p:txBody>
      </p:sp>
      <p:sp>
        <p:nvSpPr>
          <p:cNvPr id="50" name="Shape 47"/>
          <p:cNvSpPr/>
          <p:nvPr/>
        </p:nvSpPr>
        <p:spPr>
          <a:xfrm>
            <a:off x="8046720" y="4956048"/>
            <a:ext cx="3611880" cy="914400"/>
          </a:xfrm>
          <a:prstGeom prst="roundRect">
            <a:avLst>
              <a:gd name="adj" fmla="val 600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1" name="Shape 48"/>
          <p:cNvSpPr/>
          <p:nvPr/>
        </p:nvSpPr>
        <p:spPr>
          <a:xfrm>
            <a:off x="8211312" y="5239512"/>
            <a:ext cx="347472" cy="347472"/>
          </a:xfrm>
          <a:prstGeom prst="ellipse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2" name="Text 49"/>
          <p:cNvSpPr/>
          <p:nvPr/>
        </p:nvSpPr>
        <p:spPr>
          <a:xfrm>
            <a:off x="8211312" y="523951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50" dirty="0"/>
          </a:p>
        </p:txBody>
      </p:sp>
      <p:sp>
        <p:nvSpPr>
          <p:cNvPr id="53" name="Text 50"/>
          <p:cNvSpPr/>
          <p:nvPr/>
        </p:nvSpPr>
        <p:spPr>
          <a:xfrm>
            <a:off x="8686800" y="4956048"/>
            <a:ext cx="2788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Přeměna buněk (neoplazie)</a:t>
            </a:r>
            <a:endParaRPr lang="en-US" sz="1200" dirty="0"/>
          </a:p>
        </p:txBody>
      </p:sp>
      <p:sp>
        <p:nvSpPr>
          <p:cNvPr id="54" name="Text 51"/>
          <p:cNvSpPr/>
          <p:nvPr/>
        </p:nvSpPr>
        <p:spPr>
          <a:xfrm>
            <a:off x="548640" y="6044184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Užitečný kontrolní seznam, pokud se rána nehojí podle očekávání.  ·  Zdroj: D. Knottenbelt – principy zpožděného hojení ran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ZÁSADY HOJENÍ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Ideální prostředí pro hojení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48640" y="1874520"/>
            <a:ext cx="365760" cy="365760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548640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060704" y="1801368"/>
            <a:ext cx="48371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Vlhké prostředí — bez macerace a prosáknutí obvazu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63640" y="1874520"/>
            <a:ext cx="365760" cy="365760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6263640" y="1874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775704" y="1801368"/>
            <a:ext cx="48371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infekce a devitalizované tkáně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48640" y="2715768"/>
            <a:ext cx="365760" cy="365760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548640" y="27157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060704" y="2642616"/>
            <a:ext cx="48371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toxických chemikálií a částic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6263640" y="2715768"/>
            <a:ext cx="365760" cy="365760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6263640" y="27157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6775704" y="2642616"/>
            <a:ext cx="48371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Teplé — ideálně 37 °C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548640" y="3557016"/>
            <a:ext cx="365760" cy="365760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548640" y="35570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060704" y="3483864"/>
            <a:ext cx="48371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nejméně častá výměna obvazu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6263640" y="3557016"/>
            <a:ext cx="365760" cy="365760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6263640" y="35570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6775704" y="3483864"/>
            <a:ext cx="48371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Bezbolestná aplikace i sejmutí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548640" y="4398264"/>
            <a:ext cx="365760" cy="365760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2"/>
          <p:cNvSpPr/>
          <p:nvPr/>
        </p:nvSpPr>
        <p:spPr>
          <a:xfrm>
            <a:off x="548640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060704" y="4325112"/>
            <a:ext cx="48371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Minimalizuje riziko kontaminace rány i okolí</a:t>
            </a:r>
            <a:endParaRPr lang="en-US" sz="1250" dirty="0"/>
          </a:p>
        </p:txBody>
      </p:sp>
      <p:sp>
        <p:nvSpPr>
          <p:cNvPr id="27" name="Shape 24"/>
          <p:cNvSpPr/>
          <p:nvPr/>
        </p:nvSpPr>
        <p:spPr>
          <a:xfrm>
            <a:off x="6263640" y="4398264"/>
            <a:ext cx="365760" cy="365760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8" name="Text 25"/>
          <p:cNvSpPr/>
          <p:nvPr/>
        </p:nvSpPr>
        <p:spPr>
          <a:xfrm>
            <a:off x="6263640" y="4398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6775704" y="4325112"/>
            <a:ext cx="483717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Podporuje debridement a snižuje zánět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CHYTRÁ VOLBA OBVAZU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Volba obvazu podle míry exsudace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48640" y="17373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Klasifikujte ránu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2468880" y="1755648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Mírná exsudace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4800600" y="1755648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Střední exsudace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132320" y="1755648"/>
            <a:ext cx="2331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Silná exsudace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48640" y="2194560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Neinfikovaná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2468880" y="2194560"/>
            <a:ext cx="2221992" cy="548640"/>
          </a:xfrm>
          <a:prstGeom prst="rect">
            <a:avLst/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Shape 9"/>
          <p:cNvSpPr/>
          <p:nvPr/>
        </p:nvSpPr>
        <p:spPr>
          <a:xfrm>
            <a:off x="4800600" y="2194560"/>
            <a:ext cx="2221992" cy="548640"/>
          </a:xfrm>
          <a:prstGeom prst="rect">
            <a:avLst/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7132320" y="2194560"/>
            <a:ext cx="2221992" cy="548640"/>
          </a:xfrm>
          <a:prstGeom prst="rect">
            <a:avLst/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548640" y="2852928"/>
            <a:ext cx="1783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Infikovaná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2468880" y="2852928"/>
            <a:ext cx="2221992" cy="548640"/>
          </a:xfrm>
          <a:prstGeom prst="rect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Shape 13"/>
          <p:cNvSpPr/>
          <p:nvPr/>
        </p:nvSpPr>
        <p:spPr>
          <a:xfrm>
            <a:off x="4800600" y="2852928"/>
            <a:ext cx="2221992" cy="548640"/>
          </a:xfrm>
          <a:prstGeom prst="rect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Shape 14"/>
          <p:cNvSpPr/>
          <p:nvPr/>
        </p:nvSpPr>
        <p:spPr>
          <a:xfrm>
            <a:off x="7132320" y="2852928"/>
            <a:ext cx="2221992" cy="548640"/>
          </a:xfrm>
          <a:prstGeom prst="rect">
            <a:avLst/>
          </a:prstGeom>
          <a:solidFill>
            <a:srgbClr val="002447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Shape 15"/>
          <p:cNvSpPr/>
          <p:nvPr/>
        </p:nvSpPr>
        <p:spPr>
          <a:xfrm>
            <a:off x="548640" y="3794760"/>
            <a:ext cx="2651760" cy="1371600"/>
          </a:xfrm>
          <a:prstGeom prst="roundRect">
            <a:avLst>
              <a:gd name="adj" fmla="val 4667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731520" y="3941064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306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+/++</a:t>
            </a:r>
            <a:endParaRPr lang="en-US" sz="1900" dirty="0"/>
          </a:p>
        </p:txBody>
      </p:sp>
      <p:sp>
        <p:nvSpPr>
          <p:cNvPr id="20" name="Text 17"/>
          <p:cNvSpPr/>
          <p:nvPr/>
        </p:nvSpPr>
        <p:spPr>
          <a:xfrm>
            <a:off x="731520" y="44805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Lehce absorpční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3401568" y="3794760"/>
            <a:ext cx="2651760" cy="1371600"/>
          </a:xfrm>
          <a:prstGeom prst="roundRect">
            <a:avLst>
              <a:gd name="adj" fmla="val 4667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3584448" y="3941064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306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+/++</a:t>
            </a:r>
            <a:endParaRPr lang="en-US" sz="1900" dirty="0"/>
          </a:p>
        </p:txBody>
      </p:sp>
      <p:sp>
        <p:nvSpPr>
          <p:cNvPr id="23" name="Text 20"/>
          <p:cNvSpPr/>
          <p:nvPr/>
        </p:nvSpPr>
        <p:spPr>
          <a:xfrm>
            <a:off x="3584448" y="44805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Ostrůvkový obvaz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6254496" y="3794760"/>
            <a:ext cx="2651760" cy="1371600"/>
          </a:xfrm>
          <a:prstGeom prst="roundRect">
            <a:avLst>
              <a:gd name="adj" fmla="val 4667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2"/>
          <p:cNvSpPr/>
          <p:nvPr/>
        </p:nvSpPr>
        <p:spPr>
          <a:xfrm>
            <a:off x="6437376" y="3941064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306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++/+++</a:t>
            </a:r>
            <a:endParaRPr lang="en-US" sz="1900" dirty="0"/>
          </a:p>
        </p:txBody>
      </p:sp>
      <p:sp>
        <p:nvSpPr>
          <p:cNvPr id="26" name="Text 23"/>
          <p:cNvSpPr/>
          <p:nvPr/>
        </p:nvSpPr>
        <p:spPr>
          <a:xfrm>
            <a:off x="6437376" y="44805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Pěnový obvaz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9107424" y="3794760"/>
            <a:ext cx="2651760" cy="1371600"/>
          </a:xfrm>
          <a:prstGeom prst="roundRect">
            <a:avLst>
              <a:gd name="adj" fmla="val 4667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8" name="Text 25"/>
          <p:cNvSpPr/>
          <p:nvPr/>
        </p:nvSpPr>
        <p:spPr>
          <a:xfrm>
            <a:off x="9290304" y="3941064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E306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+++</a:t>
            </a:r>
            <a:endParaRPr lang="en-US" sz="1900" dirty="0"/>
          </a:p>
        </p:txBody>
      </p:sp>
      <p:sp>
        <p:nvSpPr>
          <p:cNvPr id="29" name="Text 26"/>
          <p:cNvSpPr/>
          <p:nvPr/>
        </p:nvSpPr>
        <p:spPr>
          <a:xfrm>
            <a:off x="9290304" y="44805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Superabsorpční obvaz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548640" y="53492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= vhodná míra exsudace pro daný typ obvazu (lze kombinovat jako primární i sekundární vrstvu, např. s </a:t>
            </a:r>
            <a:r>
              <a:rPr lang="en-US" sz="1050" i="1" dirty="0" err="1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hydrogelem</a:t>
            </a:r>
            <a:r>
              <a:rPr lang="en-US" sz="10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SORTIMENT VETNORDIC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Čištění a základní krytí rány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48640" y="1828800"/>
            <a:ext cx="2606040" cy="1874520"/>
          </a:xfrm>
          <a:prstGeom prst="roundRect">
            <a:avLst>
              <a:gd name="adj" fmla="val 3415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7" name="Image 1" descr="media/non_woven_swab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68680" y="2011680"/>
            <a:ext cx="1965960" cy="15087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48640" y="38404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</a:t>
            </a:r>
            <a:r>
              <a:rPr lang="cs-CZ" sz="13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tkané čtverce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548640" y="4270248"/>
            <a:ext cx="2606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Vysoce savé, jemné, minimální </a:t>
            </a:r>
            <a:r>
              <a:rPr lang="en-US" sz="105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riziko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třepení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čištění, příprava, debridement</a:t>
            </a:r>
            <a:endParaRPr lang="en-US" sz="1050" dirty="0"/>
          </a:p>
        </p:txBody>
      </p:sp>
      <p:sp>
        <p:nvSpPr>
          <p:cNvPr id="10" name="Shape 6"/>
          <p:cNvSpPr/>
          <p:nvPr/>
        </p:nvSpPr>
        <p:spPr>
          <a:xfrm>
            <a:off x="3410712" y="1828800"/>
            <a:ext cx="2606040" cy="1874520"/>
          </a:xfrm>
          <a:prstGeom prst="roundRect">
            <a:avLst>
              <a:gd name="adj" fmla="val 3415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1" name="Image 2" descr="media/gauze_swab_box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730752" y="2011680"/>
            <a:ext cx="1965960" cy="150876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410712" y="38404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 err="1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Gázové</a:t>
            </a:r>
            <a:r>
              <a:rPr lang="en-US" sz="13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3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čtverce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3410712" y="4270248"/>
            <a:ext cx="2606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12vrstvé</a:t>
            </a:r>
            <a:r>
              <a:rPr lang="cs-CZ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nebo 8vrstvé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100% bavlna, skládané okraje snižují </a:t>
            </a:r>
            <a:r>
              <a:rPr lang="en-US" sz="105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riziko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třepení</a:t>
            </a:r>
            <a:endParaRPr lang="en-US" sz="1050" dirty="0"/>
          </a:p>
        </p:txBody>
      </p:sp>
      <p:sp>
        <p:nvSpPr>
          <p:cNvPr id="14" name="Shape 9"/>
          <p:cNvSpPr/>
          <p:nvPr/>
        </p:nvSpPr>
        <p:spPr>
          <a:xfrm>
            <a:off x="6272784" y="1828800"/>
            <a:ext cx="2606040" cy="1874520"/>
          </a:xfrm>
          <a:prstGeom prst="roundRect">
            <a:avLst>
              <a:gd name="adj" fmla="val 3415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5" name="Image 3" descr="media/light_absorbent.jp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92824" y="2011680"/>
            <a:ext cx="1965960" cy="150876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272784" y="38404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Lehce absorpční obvaz</a:t>
            </a:r>
            <a:endParaRPr lang="en-US" sz="1300" dirty="0"/>
          </a:p>
        </p:txBody>
      </p:sp>
      <p:sp>
        <p:nvSpPr>
          <p:cNvPr id="17" name="Text 11"/>
          <p:cNvSpPr/>
          <p:nvPr/>
        </p:nvSpPr>
        <p:spPr>
          <a:xfrm>
            <a:off x="6272784" y="4270248"/>
            <a:ext cx="2606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Oboustranná polyetylenová fólie — nepřilne k ráně; mírná až střední exsudace</a:t>
            </a:r>
            <a:endParaRPr lang="en-US" sz="1050" dirty="0"/>
          </a:p>
        </p:txBody>
      </p:sp>
      <p:sp>
        <p:nvSpPr>
          <p:cNvPr id="18" name="Shape 12"/>
          <p:cNvSpPr/>
          <p:nvPr/>
        </p:nvSpPr>
        <p:spPr>
          <a:xfrm>
            <a:off x="9134856" y="1828800"/>
            <a:ext cx="2606040" cy="1874520"/>
          </a:xfrm>
          <a:prstGeom prst="roundRect">
            <a:avLst>
              <a:gd name="adj" fmla="val 3415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9" name="Image 4" descr="media/island_dressing.jp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454896" y="2011680"/>
            <a:ext cx="1965960" cy="150876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9134856" y="38404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Ostrůvkový obvaz</a:t>
            </a:r>
            <a:endParaRPr lang="en-US" sz="1300" dirty="0"/>
          </a:p>
        </p:txBody>
      </p:sp>
      <p:sp>
        <p:nvSpPr>
          <p:cNvPr id="21" name="Text 14"/>
          <p:cNvSpPr/>
          <p:nvPr/>
        </p:nvSpPr>
        <p:spPr>
          <a:xfrm>
            <a:off x="9134856" y="4270248"/>
            <a:ext cx="2606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Samolepicí okraj, prodyšný, primární krytí po zákrocích s mírnou exsudací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SORTIMENT VETNORDIC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Pokročilé krytí a fixace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48640" y="1783080"/>
            <a:ext cx="2084832" cy="1783080"/>
          </a:xfrm>
          <a:prstGeom prst="roundRect">
            <a:avLst>
              <a:gd name="adj" fmla="val 359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7" name="Image 1" descr="media/foam_dressing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9808" y="1947672"/>
            <a:ext cx="1682496" cy="145389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48640" y="3694176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 err="1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Pěnov</a:t>
            </a:r>
            <a:r>
              <a:rPr lang="cs-CZ" sz="11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krytí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548640" y="4133088"/>
            <a:ext cx="20848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Vstřebá 10× svou hmotnost, snižuje maceraci; střední až silná exsudace</a:t>
            </a:r>
            <a:endParaRPr lang="en-US" sz="950" dirty="0"/>
          </a:p>
        </p:txBody>
      </p:sp>
      <p:sp>
        <p:nvSpPr>
          <p:cNvPr id="10" name="Shape 6"/>
          <p:cNvSpPr/>
          <p:nvPr/>
        </p:nvSpPr>
        <p:spPr>
          <a:xfrm>
            <a:off x="2807208" y="1783080"/>
            <a:ext cx="2084832" cy="1783080"/>
          </a:xfrm>
          <a:prstGeom prst="roundRect">
            <a:avLst>
              <a:gd name="adj" fmla="val 359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1" name="Image 2" descr="media/super_absorbent.jp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008376" y="1947672"/>
            <a:ext cx="1682496" cy="145389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807208" y="3694176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 err="1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Superabsorpční</a:t>
            </a:r>
            <a:r>
              <a:rPr lang="en-US" sz="11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1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krytí</a:t>
            </a:r>
            <a:endParaRPr lang="en-US" sz="1150" dirty="0"/>
          </a:p>
        </p:txBody>
      </p:sp>
      <p:sp>
        <p:nvSpPr>
          <p:cNvPr id="13" name="Text 8"/>
          <p:cNvSpPr/>
          <p:nvPr/>
        </p:nvSpPr>
        <p:spPr>
          <a:xfrm>
            <a:off x="2807208" y="4133088"/>
            <a:ext cx="20848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„Water-locking“ efekt, méně častá výměna; silná exsudace</a:t>
            </a:r>
            <a:endParaRPr lang="en-US" sz="950" dirty="0"/>
          </a:p>
        </p:txBody>
      </p:sp>
      <p:sp>
        <p:nvSpPr>
          <p:cNvPr id="14" name="Shape 9"/>
          <p:cNvSpPr/>
          <p:nvPr/>
        </p:nvSpPr>
        <p:spPr>
          <a:xfrm>
            <a:off x="5065776" y="1783080"/>
            <a:ext cx="2084832" cy="1783080"/>
          </a:xfrm>
          <a:prstGeom prst="roundRect">
            <a:avLst>
              <a:gd name="adj" fmla="val 359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5" name="Image 3" descr="media/elastic_adhesive.jp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266944" y="1947672"/>
            <a:ext cx="1682496" cy="145389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5065776" y="3694176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Elastická adhezivní bandáž</a:t>
            </a:r>
            <a:endParaRPr lang="en-US" sz="1150" dirty="0"/>
          </a:p>
        </p:txBody>
      </p:sp>
      <p:sp>
        <p:nvSpPr>
          <p:cNvPr id="17" name="Text 11"/>
          <p:cNvSpPr/>
          <p:nvPr/>
        </p:nvSpPr>
        <p:spPr>
          <a:xfrm>
            <a:off x="5065776" y="4133088"/>
            <a:ext cx="20848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Fixace a ochrana obvazu, </a:t>
            </a:r>
            <a:r>
              <a:rPr lang="cs-CZ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nutné dodatečné pásky</a:t>
            </a:r>
            <a:endParaRPr lang="en-US" sz="950" dirty="0"/>
          </a:p>
        </p:txBody>
      </p:sp>
      <p:sp>
        <p:nvSpPr>
          <p:cNvPr id="18" name="Shape 12"/>
          <p:cNvSpPr/>
          <p:nvPr/>
        </p:nvSpPr>
        <p:spPr>
          <a:xfrm>
            <a:off x="7324344" y="1783080"/>
            <a:ext cx="2084832" cy="1783080"/>
          </a:xfrm>
          <a:prstGeom prst="roundRect">
            <a:avLst>
              <a:gd name="adj" fmla="val 359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9" name="Image 4" descr="media/cohesive_bandage.jp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525512" y="1947672"/>
            <a:ext cx="1682496" cy="1453896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7324344" y="3694176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Kohezivní bandáž</a:t>
            </a:r>
            <a:endParaRPr lang="en-US" sz="1150" dirty="0"/>
          </a:p>
        </p:txBody>
      </p:sp>
      <p:sp>
        <p:nvSpPr>
          <p:cNvPr id="21" name="Text 14"/>
          <p:cNvSpPr/>
          <p:nvPr/>
        </p:nvSpPr>
        <p:spPr>
          <a:xfrm>
            <a:off x="7324344" y="4133088"/>
            <a:ext cx="20848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Samodržící, nelepí se na srst ani kůži, snadno se trhá rukou</a:t>
            </a:r>
            <a:endParaRPr lang="en-US" sz="950" dirty="0"/>
          </a:p>
        </p:txBody>
      </p:sp>
      <p:sp>
        <p:nvSpPr>
          <p:cNvPr id="22" name="Shape 15"/>
          <p:cNvSpPr/>
          <p:nvPr/>
        </p:nvSpPr>
        <p:spPr>
          <a:xfrm>
            <a:off x="9582912" y="1783080"/>
            <a:ext cx="2084832" cy="1783080"/>
          </a:xfrm>
          <a:prstGeom prst="roundRect">
            <a:avLst>
              <a:gd name="adj" fmla="val 3590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3" name="Image 5" descr="media/micro_tape.jp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784080" y="1947672"/>
            <a:ext cx="1682496" cy="1453896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9582912" y="3694176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Mikro páska</a:t>
            </a:r>
            <a:endParaRPr lang="en-US" sz="1150" dirty="0"/>
          </a:p>
        </p:txBody>
      </p:sp>
      <p:sp>
        <p:nvSpPr>
          <p:cNvPr id="25" name="Text 17"/>
          <p:cNvSpPr/>
          <p:nvPr/>
        </p:nvSpPr>
        <p:spPr>
          <a:xfrm>
            <a:off x="9582912" y="4133088"/>
            <a:ext cx="20848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Nepružná netkaná páska pro fixaci katetrů, hadiček a obvazů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PRAXE V TERÉNU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tipy pro obtížné rány u skotu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548640" y="1856232"/>
            <a:ext cx="146304" cy="146304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859536" y="1828800"/>
            <a:ext cx="50383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Rána přes kloub: použijte „donut“ obvaz z pěnového materiálu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6263640" y="1856232"/>
            <a:ext cx="146304" cy="146304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6574536" y="1828800"/>
            <a:ext cx="50383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Vždy stříhejte srst se širokým okrajem kolem rány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548640" y="2889504"/>
            <a:ext cx="146304" cy="146304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859536" y="2862072"/>
            <a:ext cx="50383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Fotografujte a měřte </a:t>
            </a:r>
            <a:r>
              <a:rPr lang="en-US" sz="115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postup</a:t>
            </a: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hojení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263640" y="2889504"/>
            <a:ext cx="146304" cy="146304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6574536" y="2862072"/>
            <a:ext cx="50383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Rána reaguje na pohyb: znehybněte danou oblast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48640" y="3922776"/>
            <a:ext cx="146304" cy="146304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859536" y="3895344"/>
            <a:ext cx="50383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Velká vzdálenost k ošetření / obtížně </a:t>
            </a:r>
            <a:r>
              <a:rPr lang="en-US" sz="115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zvladatelné</a:t>
            </a: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zvíře</a:t>
            </a: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volte superabsorpční, vlhkost udržující a antibakteriální obvazy — interval výměny lze prodloužit až na 7 dní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263640" y="3922776"/>
            <a:ext cx="146304" cy="146304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6574536" y="3895344"/>
            <a:ext cx="50383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pokroku: </a:t>
            </a:r>
            <a:r>
              <a:rPr lang="en-US" sz="115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konzultujte</a:t>
            </a: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</a:t>
            </a:r>
            <a:r>
              <a:rPr lang="en-US" sz="115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koleg</a:t>
            </a:r>
            <a:r>
              <a:rPr lang="cs-CZ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548640" y="4956048"/>
            <a:ext cx="146304" cy="146304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859536" y="4928616"/>
            <a:ext cx="50383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Nepodceňujte, kolik času a kontrol hojení vyžaduje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263640" y="4956048"/>
            <a:ext cx="146304" cy="146304"/>
          </a:xfrm>
          <a:prstGeom prst="ellipse">
            <a:avLst/>
          </a:prstGeom>
          <a:solidFill>
            <a:srgbClr val="E30613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8"/>
          <p:cNvSpPr/>
          <p:nvPr/>
        </p:nvSpPr>
        <p:spPr>
          <a:xfrm>
            <a:off x="6574536" y="4928616"/>
            <a:ext cx="5038344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Zapojte a zaškolte chovatele do péče o ránu — zásadní pro snížení bakteriální zátěže </a:t>
            </a:r>
            <a:r>
              <a:rPr lang="en-US" sz="115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při</a:t>
            </a: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sekundárním </a:t>
            </a:r>
            <a:r>
              <a:rPr lang="en-US" sz="115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hojení</a:t>
            </a: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dia/cymedica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28016"/>
            <a:ext cx="1051560" cy="22677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076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DOMÁCÍ PÉČE</a:t>
            </a:r>
            <a:endParaRPr lang="en-US" sz="1250" dirty="0"/>
          </a:p>
        </p:txBody>
      </p:sp>
      <p:sp>
        <p:nvSpPr>
          <p:cNvPr id="4" name="Text 1"/>
          <p:cNvSpPr/>
          <p:nvPr/>
        </p:nvSpPr>
        <p:spPr>
          <a:xfrm>
            <a:off x="548640" y="86868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Pooperační péče a role chovatele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1136599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48640" y="17830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i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548640" y="2880360"/>
            <a:ext cx="3538728" cy="2377440"/>
          </a:xfrm>
          <a:prstGeom prst="roundRect">
            <a:avLst>
              <a:gd name="adj" fmla="val 2692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822960" y="3154680"/>
            <a:ext cx="2990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Ochrana rány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2960" y="3657600"/>
            <a:ext cx="2990088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Chraňte ránu před třením o ohrady, branky a technické vybavení stáje a před znečištěním z prostředí (hnůj, bahno, podestýlka).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343400" y="2880360"/>
            <a:ext cx="3538728" cy="2377440"/>
          </a:xfrm>
          <a:prstGeom prst="roundRect">
            <a:avLst>
              <a:gd name="adj" fmla="val 2692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4617720" y="3154680"/>
            <a:ext cx="2990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Péče mezi návštěvami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617720" y="3657600"/>
            <a:ext cx="2990088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Chovatel může výrazně snížit bakteriální zátěž pravidelným čištěním rány v chovu.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138160" y="2880360"/>
            <a:ext cx="3538728" cy="2377440"/>
          </a:xfrm>
          <a:prstGeom prst="roundRect">
            <a:avLst>
              <a:gd name="adj" fmla="val 2692"/>
            </a:avLst>
          </a:prstGeom>
          <a:solidFill>
            <a:srgbClr val="E4E5E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8412480" y="3154680"/>
            <a:ext cx="29900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3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Vhodný prostředek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412480" y="3657600"/>
            <a:ext cx="2990088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Např. antiseptický čisticí roztok na bázi kyseliny chlorné — šetrný k tkáni.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24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749040"/>
            <a:ext cx="6035040" cy="6035040"/>
          </a:xfrm>
          <a:prstGeom prst="ellipse">
            <a:avLst/>
          </a:prstGeom>
          <a:solidFill>
            <a:srgbClr val="001A34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685800" y="640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8FB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SHRNUTÍ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85800" y="978408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Tři klíčové zásady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85800" y="1965960"/>
            <a:ext cx="438912" cy="438912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685800" y="196596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325880" y="1920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FB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Vlhko a šetrnost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226771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Vlhké prostředí a nedráždivá laváž hojení urychlují; agresivní „</a:t>
            </a:r>
            <a:r>
              <a:rPr lang="en-US" sz="1250" dirty="0" err="1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mokr</a:t>
            </a:r>
            <a:r>
              <a:rPr lang="cs-CZ" sz="125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</a:t>
            </a:r>
            <a:r>
              <a:rPr lang="en-US" sz="125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250" dirty="0" err="1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suché</a:t>
            </a:r>
            <a:r>
              <a:rPr lang="en-US" sz="125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 postupy je naopak zpomalují.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85800" y="2898648"/>
            <a:ext cx="438912" cy="438912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685800" y="289864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25880" y="2852928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FB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Méně je více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325880" y="32004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nejméně častá výměna obvazu a rozumné použití antibiotik — jen tam, kde je to opravdu nutné.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85800" y="3831336"/>
            <a:ext cx="438912" cy="438912"/>
          </a:xfrm>
          <a:prstGeom prst="ellipse">
            <a:avLst/>
          </a:prstGeom>
          <a:solidFill>
            <a:srgbClr val="0076E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685800" y="383133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325880" y="3785616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FB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Chovatel jako partner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413308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C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Zaškolený chovatel a správně zvolený obvaz dokážou zvládnout i dlouhé hojení mezi kontrolami.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85800" y="557784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Děkujeme za pozornost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85800" y="614476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8FB3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Vetnordic  ·  Cymedica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1384</Words>
  <Application>Microsoft Office PowerPoint</Application>
  <PresentationFormat>Širokoúhlá obrazovka</PresentationFormat>
  <Paragraphs>300</Paragraphs>
  <Slides>20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Merta Jaroslav MVDr.</cp:lastModifiedBy>
  <cp:revision>7</cp:revision>
  <dcterms:created xsi:type="dcterms:W3CDTF">2026-09-14T08:06:09Z</dcterms:created>
  <dcterms:modified xsi:type="dcterms:W3CDTF">2026-10-06T11:58:47Z</dcterms:modified>
</cp:coreProperties>
</file>