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97" r:id="rId2"/>
    <p:sldId id="257" r:id="rId3"/>
    <p:sldId id="258" r:id="rId4"/>
    <p:sldId id="259" r:id="rId5"/>
    <p:sldId id="260" r:id="rId6"/>
    <p:sldId id="261" r:id="rId7"/>
    <p:sldId id="296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8" r:id="rId33"/>
    <p:sldId id="291" r:id="rId34"/>
    <p:sldId id="292" r:id="rId35"/>
    <p:sldId id="290" r:id="rId36"/>
    <p:sldId id="289" r:id="rId37"/>
    <p:sldId id="293" r:id="rId3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9" autoAdjust="0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1079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46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Uvodni-snimek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35E486A0-28A5-718E-5885-D98CCFDF40FB}"/>
              </a:ext>
            </a:extLst>
          </p:cNvPr>
          <p:cNvSpPr/>
          <p:nvPr userDrawn="1"/>
        </p:nvSpPr>
        <p:spPr>
          <a:xfrm>
            <a:off x="0" y="0"/>
            <a:ext cx="12192000" cy="5735637"/>
          </a:xfrm>
          <a:prstGeom prst="rect">
            <a:avLst/>
          </a:prstGeom>
          <a:solidFill>
            <a:srgbClr val="002447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rgbClr val="002447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55F80CC-3A8A-6AA0-5BFC-59AB8658AF9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1525" y="2544792"/>
            <a:ext cx="5083834" cy="1299713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Prezentace</a:t>
            </a:r>
            <a:br>
              <a:rPr lang="cs-CZ" dirty="0"/>
            </a:br>
            <a:r>
              <a:rPr lang="cs-CZ" dirty="0"/>
              <a:t>Hlavní nadpis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C2DEFBB-C75B-9457-DF12-19E43CDA62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1525" y="4072686"/>
            <a:ext cx="3531079" cy="47825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Podnadpis</a:t>
            </a:r>
          </a:p>
        </p:txBody>
      </p:sp>
      <p:pic>
        <p:nvPicPr>
          <p:cNvPr id="14" name="Obrázek 13" descr="Obsah obrázku Grafika, Písmo, grafický design, logo&#10;&#10;Obsah generovaný pomocí AI může být nesprávný.">
            <a:extLst>
              <a:ext uri="{FF2B5EF4-FFF2-40B4-BE49-F238E27FC236}">
                <a16:creationId xmlns:a16="http://schemas.microsoft.com/office/drawing/2014/main" id="{66214F64-BDC1-18DC-AE21-6973A431F7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25" y="6469522"/>
            <a:ext cx="1169123" cy="25195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F07A814-A7F4-7E0F-4B78-E01DFB0294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581954" y="0"/>
            <a:ext cx="5610045" cy="448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420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hyperlink" Target="mailto:stepanovska@cymedica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2">
            <a:extLst>
              <a:ext uri="{FF2B5EF4-FFF2-40B4-BE49-F238E27FC236}">
                <a16:creationId xmlns:a16="http://schemas.microsoft.com/office/drawing/2014/main" id="{816A6ADB-43B4-41DE-928D-614718244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675" y="1296095"/>
            <a:ext cx="5083834" cy="1299713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FFFFFF"/>
                </a:solidFill>
              </a:rPr>
              <a:t>NSAID U SKOTU</a:t>
            </a:r>
            <a:endParaRPr lang="en-US" sz="45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523826BB-4B19-6251-5E1A-E71FF33F4A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675" y="2221280"/>
            <a:ext cx="7219752" cy="478257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C8D7DE"/>
                </a:solidFill>
              </a:rPr>
              <a:t>Od mechanismu přes klinická data až k </a:t>
            </a:r>
            <a:r>
              <a:rPr lang="en-US" sz="2500" b="1" dirty="0" err="1">
                <a:solidFill>
                  <a:srgbClr val="C8D7DE"/>
                </a:solidFill>
              </a:rPr>
              <a:t>praktické</a:t>
            </a:r>
            <a:r>
              <a:rPr lang="en-US" sz="2500" b="1" dirty="0">
                <a:solidFill>
                  <a:srgbClr val="C8D7DE"/>
                </a:solidFill>
              </a:rPr>
              <a:t> </a:t>
            </a:r>
            <a:r>
              <a:rPr lang="en-US" sz="2500" b="1" dirty="0" err="1">
                <a:solidFill>
                  <a:srgbClr val="C8D7DE"/>
                </a:solidFill>
              </a:rPr>
              <a:t>volbě</a:t>
            </a:r>
            <a:endParaRPr lang="en-US" sz="2500" b="1" dirty="0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DE5A85AB-23B9-CA6E-794B-05B2DF946BB4}"/>
              </a:ext>
            </a:extLst>
          </p:cNvPr>
          <p:cNvSpPr txBox="1"/>
          <p:nvPr/>
        </p:nvSpPr>
        <p:spPr>
          <a:xfrm>
            <a:off x="839675" y="4453909"/>
            <a:ext cx="3386183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000" dirty="0">
                <a:solidFill>
                  <a:schemeClr val="bg1"/>
                </a:solidFill>
              </a:rPr>
              <a:t>Ing. Eva Štěpanovská</a:t>
            </a:r>
          </a:p>
          <a:p>
            <a:r>
              <a:rPr lang="cs-CZ" sz="2200" dirty="0">
                <a:solidFill>
                  <a:schemeClr val="bg1"/>
                </a:solidFill>
              </a:rPr>
              <a:t>KAM RUM</a:t>
            </a:r>
          </a:p>
          <a:p>
            <a:r>
              <a:rPr lang="cs-CZ" sz="2200" dirty="0">
                <a:solidFill>
                  <a:schemeClr val="bg1"/>
                </a:solidFill>
              </a:rPr>
              <a:t>Cymedica, a.s.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888D39FD-88C3-AB23-0E49-83E475093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2024" y="671803"/>
            <a:ext cx="3429976" cy="457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066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997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Obsah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822960" y="1325880"/>
            <a:ext cx="475488" cy="475488"/>
          </a:xfrm>
          <a:prstGeom prst="ellipse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822960" y="1335024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508760" y="1280160"/>
            <a:ext cx="9418320" cy="53035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D2733"/>
                </a:solidFill>
              </a:rPr>
              <a:t>Úvod k NSAID a cíl přednášky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822960" y="2084832"/>
            <a:ext cx="475488" cy="475488"/>
          </a:xfrm>
          <a:prstGeom prst="ellipse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822960" y="2093976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508760" y="2039112"/>
            <a:ext cx="9418320" cy="53035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200" dirty="0">
                <a:solidFill>
                  <a:srgbClr val="1D2733"/>
                </a:solidFill>
              </a:rPr>
              <a:t>Princip mechanismu účinku, COX selektivita, IC, poločas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822960" y="2843784"/>
            <a:ext cx="475488" cy="475488"/>
          </a:xfrm>
          <a:prstGeom prst="ellipse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822960" y="2852928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508760" y="2798064"/>
            <a:ext cx="9418320" cy="53035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200" dirty="0">
                <a:solidFill>
                  <a:srgbClr val="1D2733"/>
                </a:solidFill>
              </a:rPr>
              <a:t>Od molekuly ke klinickému účinku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822960" y="3602736"/>
            <a:ext cx="475488" cy="475488"/>
          </a:xfrm>
          <a:prstGeom prst="ellipse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822960" y="3611880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508760" y="3557016"/>
            <a:ext cx="9418320" cy="53035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200" dirty="0">
                <a:solidFill>
                  <a:srgbClr val="1D2733"/>
                </a:solidFill>
              </a:rPr>
              <a:t>5 praktických otázek před podáním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822960" y="4361688"/>
            <a:ext cx="475488" cy="475488"/>
          </a:xfrm>
          <a:prstGeom prst="ellipse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822960" y="4370832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508760" y="4315968"/>
            <a:ext cx="9418320" cy="53035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200" dirty="0">
                <a:solidFill>
                  <a:srgbClr val="1D2733"/>
                </a:solidFill>
              </a:rPr>
              <a:t>Srovnání NSAID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822960" y="5120640"/>
            <a:ext cx="475488" cy="475488"/>
          </a:xfrm>
          <a:prstGeom prst="ellipse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822960" y="5129784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508760" y="5074920"/>
            <a:ext cx="9418320" cy="53035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200" dirty="0">
                <a:solidFill>
                  <a:srgbClr val="1D2733"/>
                </a:solidFill>
              </a:rPr>
              <a:t>Shrnutí</a:t>
            </a:r>
            <a:endParaRPr lang="en-US" sz="2200" dirty="0"/>
          </a:p>
        </p:txBody>
      </p:sp>
      <p:pic>
        <p:nvPicPr>
          <p:cNvPr id="24" name="Obrázek 23">
            <a:extLst>
              <a:ext uri="{FF2B5EF4-FFF2-40B4-BE49-F238E27FC236}">
                <a16:creationId xmlns:a16="http://schemas.microsoft.com/office/drawing/2014/main" id="{6BC6A67B-C177-C67D-B440-742620E3EB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36" b="8163"/>
          <a:stretch>
            <a:fillRect/>
          </a:stretch>
        </p:blipFill>
        <p:spPr>
          <a:xfrm>
            <a:off x="5601726" y="3978659"/>
            <a:ext cx="6683579" cy="2759450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B1A99599-84D4-28EF-8F5E-F1198F5AF8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</a:blip>
          <a:srcRect t="1" r="3835" b="11831"/>
          <a:stretch>
            <a:fillRect/>
          </a:stretch>
        </p:blipFill>
        <p:spPr>
          <a:xfrm>
            <a:off x="1" y="-9144"/>
            <a:ext cx="12192000" cy="6852402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EA345B30-55AD-0E39-73E3-7B06728D18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4133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Pět hlavních otázek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ÚVOD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731520" y="1234440"/>
            <a:ext cx="475488" cy="475488"/>
          </a:xfrm>
          <a:prstGeom prst="ellipse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731520" y="1243584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17320" y="1161288"/>
            <a:ext cx="9966960" cy="6583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D2733"/>
                </a:solidFill>
              </a:rPr>
              <a:t>Co </a:t>
            </a:r>
            <a:r>
              <a:rPr lang="cs-CZ" sz="2000" b="1" dirty="0">
                <a:solidFill>
                  <a:srgbClr val="1D2733"/>
                </a:solidFill>
              </a:rPr>
              <a:t>vše je zánět a co </a:t>
            </a:r>
            <a:r>
              <a:rPr lang="en-US" sz="2000" b="1" dirty="0" err="1">
                <a:solidFill>
                  <a:srgbClr val="1D2733"/>
                </a:solidFill>
              </a:rPr>
              <a:t>přesně</a:t>
            </a:r>
            <a:r>
              <a:rPr lang="en-US" sz="2000" b="1" dirty="0">
                <a:solidFill>
                  <a:srgbClr val="1D2733"/>
                </a:solidFill>
              </a:rPr>
              <a:t> NSAID blokují — a proč tím současně ovlivní bolest, horečku i zánět?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731520" y="2221992"/>
            <a:ext cx="475488" cy="475488"/>
          </a:xfrm>
          <a:prstGeom prst="ellipse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731520" y="2231136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417320" y="2148840"/>
            <a:ext cx="9966960" cy="6583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D2733"/>
                </a:solidFill>
              </a:rPr>
              <a:t>Proč COX-1 není „špatná“ a COX-2 není jednoduše „dobrá“ nebo „špatná“?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31520" y="3209544"/>
            <a:ext cx="475488" cy="475488"/>
          </a:xfrm>
          <a:prstGeom prst="ellipse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731520" y="3218688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17320" y="3136392"/>
            <a:ext cx="9966960" cy="6583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D2733"/>
                </a:solidFill>
              </a:rPr>
              <a:t>Proč poločas, COX selektivita ani IC₅₀ samy neurčují nejlepší klinickou volbu?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731520" y="4197096"/>
            <a:ext cx="475488" cy="475488"/>
          </a:xfrm>
          <a:prstGeom prst="ellipse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731520" y="4206240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417320" y="4123944"/>
            <a:ext cx="9966960" cy="6583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D2733"/>
                </a:solidFill>
              </a:rPr>
              <a:t>Kde mají ketoprofen a meloxikam nejpřesvědčivější klinická data u skotu?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731520" y="5184648"/>
            <a:ext cx="475488" cy="475488"/>
          </a:xfrm>
          <a:prstGeom prst="ellipse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731520" y="5193792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417320" y="5111496"/>
            <a:ext cx="9966960" cy="6583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D2733"/>
                </a:solidFill>
              </a:rPr>
              <a:t>Kdy může stejný mechanismus pomoci — a kdy naopak zvýšit riziko?</a:t>
            </a:r>
            <a:endParaRPr lang="en-US" sz="2000" dirty="0"/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71FDC06F-4476-6F87-CAA4-7B9629A17D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6000"/>
          </a:blip>
          <a:stretch>
            <a:fillRect/>
          </a:stretch>
        </p:blipFill>
        <p:spPr>
          <a:xfrm>
            <a:off x="6677025" y="2708383"/>
            <a:ext cx="5514975" cy="4149617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FA6239CA-E494-2C8B-268F-24EA8026B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483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7716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 přesně NSAID blokují?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MECHANISMUS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85800" y="1097280"/>
            <a:ext cx="10789920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5D6873"/>
                </a:solidFill>
              </a:rPr>
              <a:t>NSAID zasahují do tvorby prostaglandinů. COX-1 a COX-2 = dvě izoformy stejného enzymatického kroku.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40080" y="1828800"/>
            <a:ext cx="1600200" cy="868680"/>
          </a:xfrm>
          <a:prstGeom prst="roundRect">
            <a:avLst>
              <a:gd name="adj" fmla="val 5263"/>
            </a:avLst>
          </a:prstGeom>
          <a:solidFill>
            <a:srgbClr val="F4F7F8"/>
          </a:solidFill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713232" y="1874520"/>
            <a:ext cx="1453896" cy="777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D2733"/>
                </a:solidFill>
              </a:rPr>
              <a:t>Poškození tkáně /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D2733"/>
                </a:solidFill>
              </a:rPr>
              <a:t>zánětlivý podnět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2304288" y="2103120"/>
            <a:ext cx="292608" cy="32004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7"/>
          <p:cNvSpPr/>
          <p:nvPr/>
        </p:nvSpPr>
        <p:spPr>
          <a:xfrm>
            <a:off x="2651760" y="1828800"/>
            <a:ext cx="1600200" cy="868680"/>
          </a:xfrm>
          <a:prstGeom prst="roundRect">
            <a:avLst>
              <a:gd name="adj" fmla="val 5263"/>
            </a:avLst>
          </a:prstGeom>
          <a:solidFill>
            <a:srgbClr val="F4F7F8"/>
          </a:solidFill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2724912" y="1874520"/>
            <a:ext cx="1453896" cy="777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D2733"/>
                </a:solidFill>
              </a:rPr>
              <a:t>Membránové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D2733"/>
                </a:solidFill>
              </a:rPr>
              <a:t>fosfolipidy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315968" y="2103120"/>
            <a:ext cx="292608" cy="32004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4663440" y="1828800"/>
            <a:ext cx="1600200" cy="868680"/>
          </a:xfrm>
          <a:prstGeom prst="roundRect">
            <a:avLst>
              <a:gd name="adj" fmla="val 5263"/>
            </a:avLst>
          </a:prstGeom>
          <a:solidFill>
            <a:srgbClr val="F4F7F8"/>
          </a:solidFill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4736592" y="1874520"/>
            <a:ext cx="1453896" cy="777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D2733"/>
                </a:solidFill>
              </a:rPr>
              <a:t>Kyselina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D2733"/>
                </a:solidFill>
              </a:rPr>
              <a:t>arachidonová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327648" y="2103120"/>
            <a:ext cx="292608" cy="32004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6675120" y="1828800"/>
            <a:ext cx="1600200" cy="868680"/>
          </a:xfrm>
          <a:prstGeom prst="roundRect">
            <a:avLst>
              <a:gd name="adj" fmla="val 5263"/>
            </a:avLst>
          </a:prstGeom>
          <a:solidFill>
            <a:srgbClr val="FFF0E4"/>
          </a:solidFill>
          <a:ln w="1524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6748272" y="1874520"/>
            <a:ext cx="1453896" cy="777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D2733"/>
                </a:solidFill>
              </a:rPr>
              <a:t>COX-1 / COX-2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339328" y="2103120"/>
            <a:ext cx="292608" cy="320040"/>
          </a:xfrm>
          <a:prstGeom prst="chevron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Shape 16"/>
          <p:cNvSpPr/>
          <p:nvPr/>
        </p:nvSpPr>
        <p:spPr>
          <a:xfrm>
            <a:off x="8732520" y="1828800"/>
            <a:ext cx="1600200" cy="868680"/>
          </a:xfrm>
          <a:prstGeom prst="roundRect">
            <a:avLst>
              <a:gd name="adj" fmla="val 5263"/>
            </a:avLst>
          </a:prstGeom>
          <a:solidFill>
            <a:srgbClr val="F4F7F8"/>
          </a:solidFill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7"/>
          <p:cNvSpPr/>
          <p:nvPr/>
        </p:nvSpPr>
        <p:spPr>
          <a:xfrm>
            <a:off x="8805672" y="1874520"/>
            <a:ext cx="1453896" cy="777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D2733"/>
                </a:solidFill>
              </a:rPr>
              <a:t>Prostanoidy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D2733"/>
                </a:solidFill>
              </a:rPr>
              <a:t>PGE₂ • PGI₂ • TXA₂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565392" y="2788920"/>
            <a:ext cx="182880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E58B3B"/>
                </a:solidFill>
              </a:rPr>
              <a:t>NSAID BLOKUJÍ ZDE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7459841" y="3192087"/>
            <a:ext cx="0" cy="411480"/>
          </a:xfrm>
          <a:prstGeom prst="line">
            <a:avLst/>
          </a:prstGeom>
          <a:noFill/>
          <a:ln w="254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Shape 20"/>
          <p:cNvSpPr/>
          <p:nvPr/>
        </p:nvSpPr>
        <p:spPr>
          <a:xfrm>
            <a:off x="640080" y="3749040"/>
            <a:ext cx="3383280" cy="1645920"/>
          </a:xfrm>
          <a:prstGeom prst="roundRect">
            <a:avLst>
              <a:gd name="adj" fmla="val 3333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Shape 21"/>
          <p:cNvSpPr/>
          <p:nvPr/>
        </p:nvSpPr>
        <p:spPr>
          <a:xfrm>
            <a:off x="640080" y="3749040"/>
            <a:ext cx="73152" cy="1645920"/>
          </a:xfrm>
          <a:prstGeom prst="rect">
            <a:avLst/>
          </a:prstGeom>
          <a:solidFill>
            <a:srgbClr val="B54B4B"/>
          </a:solidFill>
          <a:ln w="12700">
            <a:solidFill>
              <a:srgbClr val="B54B4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4" name="Text 22"/>
          <p:cNvSpPr/>
          <p:nvPr/>
        </p:nvSpPr>
        <p:spPr>
          <a:xfrm>
            <a:off x="868680" y="3913632"/>
            <a:ext cx="297180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B54B4B"/>
                </a:solidFill>
              </a:rPr>
              <a:t>PGE₂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868680" y="4315968"/>
            <a:ext cx="2971800" cy="9326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Horečka, periferní senzibilizace nociceptorů a část zánětlivé odpovědi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4389120" y="3749040"/>
            <a:ext cx="3383280" cy="1645920"/>
          </a:xfrm>
          <a:prstGeom prst="roundRect">
            <a:avLst>
              <a:gd name="adj" fmla="val 3333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7" name="Shape 25"/>
          <p:cNvSpPr/>
          <p:nvPr/>
        </p:nvSpPr>
        <p:spPr>
          <a:xfrm>
            <a:off x="4389120" y="3749040"/>
            <a:ext cx="73152" cy="164592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8" name="Text 26"/>
          <p:cNvSpPr/>
          <p:nvPr/>
        </p:nvSpPr>
        <p:spPr>
          <a:xfrm>
            <a:off x="4617720" y="3913632"/>
            <a:ext cx="297180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68C8C"/>
                </a:solidFill>
              </a:rPr>
              <a:t>PGI₂ / DALŠÍ PG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617720" y="4315968"/>
            <a:ext cx="2971800" cy="9326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Vaskulární reakce, zánět, ale také fyziologické funkce v různých tkáních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8138160" y="3749040"/>
            <a:ext cx="3383280" cy="1645920"/>
          </a:xfrm>
          <a:prstGeom prst="roundRect">
            <a:avLst>
              <a:gd name="adj" fmla="val 3333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1" name="Shape 29"/>
          <p:cNvSpPr/>
          <p:nvPr/>
        </p:nvSpPr>
        <p:spPr>
          <a:xfrm>
            <a:off x="8138160" y="3749040"/>
            <a:ext cx="73152" cy="1645920"/>
          </a:xfrm>
          <a:prstGeom prst="rect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2" name="Text 30"/>
          <p:cNvSpPr/>
          <p:nvPr/>
        </p:nvSpPr>
        <p:spPr>
          <a:xfrm>
            <a:off x="8366760" y="3913632"/>
            <a:ext cx="297180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8B3B"/>
                </a:solidFill>
              </a:rPr>
              <a:t>TXA₂ / HOMEOSTÁZA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8366760" y="4315968"/>
            <a:ext cx="2971800" cy="9326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Destičková agregace a hemostáza; GIT, ledviny, reprodukce a další fyziologické procesy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777240" y="5806440"/>
            <a:ext cx="1060704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Terapeutický efekt i potenciální nežádoucí účinky vznikají ze stejného zásahu do prostaglandinové signalizace.</a:t>
            </a:r>
            <a:endParaRPr lang="en-US" sz="2000" dirty="0"/>
          </a:p>
        </p:txBody>
      </p:sp>
      <p:pic>
        <p:nvPicPr>
          <p:cNvPr id="36" name="Obrázek 35">
            <a:extLst>
              <a:ext uri="{FF2B5EF4-FFF2-40B4-BE49-F238E27FC236}">
                <a16:creationId xmlns:a16="http://schemas.microsoft.com/office/drawing/2014/main" id="{AE183508-349B-EB2D-5FF8-F4E68200B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3" y="0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COX-1 a COX-2: obě jsou fyziologicky důležité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MECHANISMUS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143000"/>
            <a:ext cx="1069848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58B3B"/>
                </a:solidFill>
              </a:rPr>
              <a:t>Neplatí: COX-1 = „dobrá“ a COX-2 = „špatná“.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731520" y="1783080"/>
            <a:ext cx="5257800" cy="3154680"/>
          </a:xfrm>
          <a:prstGeom prst="roundRect">
            <a:avLst>
              <a:gd name="adj" fmla="val 1739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731520" y="1783080"/>
            <a:ext cx="73152" cy="3154680"/>
          </a:xfrm>
          <a:prstGeom prst="rect">
            <a:avLst/>
          </a:prstGeom>
          <a:solidFill>
            <a:srgbClr val="4C78A8"/>
          </a:solidFill>
          <a:ln w="127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960120" y="1947672"/>
            <a:ext cx="484632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4C78A8"/>
                </a:solidFill>
              </a:rPr>
              <a:t>COX-1 — převážně konstitutivní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60120" y="2350008"/>
            <a:ext cx="4846320" cy="24414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• ochrana GIT </a:t>
            </a:r>
            <a:r>
              <a:rPr lang="en-US" sz="1800" dirty="0" err="1">
                <a:solidFill>
                  <a:srgbClr val="1D2733"/>
                </a:solidFill>
              </a:rPr>
              <a:t>sliznice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• podíl na renální perfuzi, zvlášť při stresu/</a:t>
            </a:r>
            <a:r>
              <a:rPr lang="en-US" sz="1800" dirty="0" err="1">
                <a:solidFill>
                  <a:srgbClr val="1D2733"/>
                </a:solidFill>
              </a:rPr>
              <a:t>hypovolémii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• tvorba tromboxanu v </a:t>
            </a:r>
            <a:r>
              <a:rPr lang="en-US" sz="1800" dirty="0" err="1">
                <a:solidFill>
                  <a:srgbClr val="1D2733"/>
                </a:solidFill>
              </a:rPr>
              <a:t>destičkách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• další homeostatické funkce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199632" y="1783080"/>
            <a:ext cx="5257800" cy="3154680"/>
          </a:xfrm>
          <a:prstGeom prst="roundRect">
            <a:avLst>
              <a:gd name="adj" fmla="val 1739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6199632" y="1783080"/>
            <a:ext cx="73152" cy="315468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6428232" y="1947672"/>
            <a:ext cx="484632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68C8C"/>
                </a:solidFill>
              </a:rPr>
              <a:t>COX-2 — často indukovatelná zánětem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428232" y="2350008"/>
            <a:ext cx="4846320" cy="24414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• při zánětu může být </a:t>
            </a:r>
            <a:r>
              <a:rPr lang="en-US" sz="1800" dirty="0" err="1">
                <a:solidFill>
                  <a:srgbClr val="1D2733"/>
                </a:solidFill>
              </a:rPr>
              <a:t>výrazně</a:t>
            </a:r>
            <a:r>
              <a:rPr lang="en-US" sz="1800" dirty="0">
                <a:solidFill>
                  <a:srgbClr val="1D2733"/>
                </a:solidFill>
              </a:rPr>
              <a:t> </a:t>
            </a:r>
            <a:r>
              <a:rPr lang="en-US" sz="1800" dirty="0" err="1">
                <a:solidFill>
                  <a:srgbClr val="1D2733"/>
                </a:solidFill>
              </a:rPr>
              <a:t>zvýšena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• významný zdroj PGE₂ spojeného s bolestí a </a:t>
            </a:r>
            <a:r>
              <a:rPr lang="en-US" sz="1800" dirty="0" err="1">
                <a:solidFill>
                  <a:srgbClr val="1D2733"/>
                </a:solidFill>
              </a:rPr>
              <a:t>horečkou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• současně konstitutivně přítomna např. v ledvinách, CNS a reprodukčních tkáních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22960" y="5257800"/>
            <a:ext cx="10515600" cy="777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Inhibice COX-1 může být součástí účinku i rizika. COX-2 preference ≠ automaticky vyšší účinnost ani absolutní bezpečnost.</a:t>
            </a:r>
            <a:endParaRPr lang="en-US" sz="2000" dirty="0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32A588B9-F0E7-C6BA-9BDD-8E99FEA94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04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1787" y="564445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Jak z blokády COX </a:t>
            </a:r>
            <a:r>
              <a:rPr lang="en-US" sz="3000" b="1" dirty="0" err="1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vznikne</a:t>
            </a: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ana</a:t>
            </a:r>
            <a:r>
              <a:rPr lang="cs-CZ" sz="3000" b="1" dirty="0" err="1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lgetický</a:t>
            </a: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, </a:t>
            </a:r>
            <a:r>
              <a:rPr lang="cs-CZ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antipyretický</a:t>
            </a: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a protizánětlivý efekt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1114425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MECHANISMUS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097280"/>
            <a:ext cx="1069848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5D6873"/>
                </a:solidFill>
              </a:rPr>
              <a:t>Stejný základní mechanismus se projeví jinak podle toho, kde prostaglandiny působí.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40080" y="1737360"/>
            <a:ext cx="3520440" cy="393192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73152" cy="3931920"/>
          </a:xfrm>
          <a:prstGeom prst="rect">
            <a:avLst/>
          </a:prstGeom>
          <a:solidFill>
            <a:srgbClr val="B54B4B"/>
          </a:solidFill>
          <a:ln w="12700">
            <a:solidFill>
              <a:srgbClr val="B54B4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868680" y="190195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B54B4B"/>
                </a:solidFill>
              </a:rPr>
              <a:t>BOLEST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68680" y="2304288"/>
            <a:ext cx="3108960" cy="32186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PGE₂ zvyšuje citlivost </a:t>
            </a:r>
            <a:r>
              <a:rPr lang="en-US" sz="1800" dirty="0" err="1">
                <a:solidFill>
                  <a:srgbClr val="1D2733"/>
                </a:solidFill>
              </a:rPr>
              <a:t>periferních</a:t>
            </a:r>
            <a:r>
              <a:rPr lang="en-US" sz="1800" dirty="0">
                <a:solidFill>
                  <a:srgbClr val="1D2733"/>
                </a:solidFill>
              </a:rPr>
              <a:t> </a:t>
            </a:r>
            <a:r>
              <a:rPr lang="cs-CZ" dirty="0">
                <a:solidFill>
                  <a:srgbClr val="1D2733"/>
                </a:solidFill>
              </a:rPr>
              <a:t>receptory bolesti</a:t>
            </a:r>
            <a:r>
              <a:rPr lang="en-US" sz="1800" dirty="0">
                <a:solidFill>
                  <a:srgbClr val="1D2733"/>
                </a:solidFill>
              </a:rPr>
              <a:t>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NSAID → ↓ PGE₂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↓ </a:t>
            </a:r>
            <a:r>
              <a:rPr lang="en-US" sz="1800" dirty="0" err="1">
                <a:solidFill>
                  <a:srgbClr val="1D2733"/>
                </a:solidFill>
              </a:rPr>
              <a:t>periferní</a:t>
            </a:r>
            <a:r>
              <a:rPr lang="en-US" sz="1800" dirty="0">
                <a:solidFill>
                  <a:srgbClr val="1D2733"/>
                </a:solidFill>
              </a:rPr>
              <a:t> </a:t>
            </a:r>
            <a:r>
              <a:rPr lang="cs-CZ" sz="1800" dirty="0">
                <a:solidFill>
                  <a:srgbClr val="1D2733"/>
                </a:solidFill>
              </a:rPr>
              <a:t>citlivost</a:t>
            </a:r>
            <a:r>
              <a:rPr lang="en-US" sz="1800" dirty="0">
                <a:solidFill>
                  <a:srgbClr val="1D2733"/>
                </a:solidFill>
              </a:rPr>
              <a:t> → vyšší práh bolesti → menší bolestivost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343400" y="1737360"/>
            <a:ext cx="3520440" cy="393192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4343400" y="1737360"/>
            <a:ext cx="73152" cy="3931920"/>
          </a:xfrm>
          <a:prstGeom prst="rect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4572000" y="190195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8B3B"/>
                </a:solidFill>
              </a:rPr>
              <a:t>HOREČKA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72000" y="2304288"/>
            <a:ext cx="3108960" cy="32186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800" dirty="0">
                <a:solidFill>
                  <a:srgbClr val="1D2733"/>
                </a:solidFill>
              </a:rPr>
              <a:t>PGE₂ v hypotalamu </a:t>
            </a:r>
            <a:r>
              <a:rPr lang="en-US" sz="1800" dirty="0" err="1">
                <a:solidFill>
                  <a:srgbClr val="1D2733"/>
                </a:solidFill>
              </a:rPr>
              <a:t>posouvá</a:t>
            </a:r>
            <a:r>
              <a:rPr lang="en-US" sz="1800" dirty="0">
                <a:solidFill>
                  <a:srgbClr val="1D2733"/>
                </a:solidFill>
              </a:rPr>
              <a:t> </a:t>
            </a:r>
            <a:r>
              <a:rPr lang="en-US" sz="1800" dirty="0" err="1">
                <a:solidFill>
                  <a:srgbClr val="1D2733"/>
                </a:solidFill>
              </a:rPr>
              <a:t>termoregulační</a:t>
            </a:r>
            <a:r>
              <a:rPr lang="en-US" sz="1800" dirty="0">
                <a:solidFill>
                  <a:srgbClr val="1D2733"/>
                </a:solidFill>
              </a:rPr>
              <a:t> </a:t>
            </a:r>
            <a:r>
              <a:rPr lang="cs-CZ" dirty="0"/>
              <a:t>nastavení tělesné teploty v hypotalamu</a:t>
            </a:r>
            <a:r>
              <a:rPr lang="en-US" sz="1800" dirty="0">
                <a:solidFill>
                  <a:srgbClr val="1D2733"/>
                </a:solidFill>
              </a:rPr>
              <a:t> směrem nahoru.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NSAID → ↓ PGE₂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cs-CZ" sz="1800" dirty="0">
                <a:solidFill>
                  <a:srgbClr val="1D2733"/>
                </a:solidFill>
              </a:rPr>
              <a:t>Teplota</a:t>
            </a:r>
            <a:r>
              <a:rPr lang="en-US" sz="1800" dirty="0">
                <a:solidFill>
                  <a:srgbClr val="1D2733"/>
                </a:solidFill>
              </a:rPr>
              <a:t> se vrací k normálu → organismus odvádí teplo → klesá horečka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046720" y="1737360"/>
            <a:ext cx="3520440" cy="393192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8046720" y="1737360"/>
            <a:ext cx="73152" cy="393192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8275320" y="190195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68C8C"/>
                </a:solidFill>
              </a:rPr>
              <a:t>ZÁNĚT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275320" y="2304288"/>
            <a:ext cx="3108960" cy="32186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Prostaglandiny zesilují vazodilataci, edém a další složky lokální reakce.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NSAID → ↓ prostanoidy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↓ část zánětlivé odpovědi; neodstraňuje infekci, trauma ani příčinu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77240" y="5943600"/>
            <a:ext cx="1060704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324D"/>
                </a:solidFill>
              </a:rPr>
              <a:t>Analgetický, antipyretický a protizánětlivý účinek = různé klinické projevy stejného zásahu.</a:t>
            </a:r>
            <a:endParaRPr lang="en-US" sz="1900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34D88687-AE88-9405-A8DB-7FA38E239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5" y="10448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6552" y="425048"/>
            <a:ext cx="109728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 dirty="0" err="1">
                <a:solidFill>
                  <a:srgbClr val="113659"/>
                </a:solidFill>
                <a:latin typeface="Aptos"/>
              </a:rPr>
              <a:t>Arachidonová</a:t>
            </a:r>
            <a:r>
              <a:rPr sz="3000" b="1" dirty="0">
                <a:solidFill>
                  <a:srgbClr val="113659"/>
                </a:solidFill>
                <a:latin typeface="Aptos"/>
              </a:rPr>
              <a:t> </a:t>
            </a:r>
            <a:r>
              <a:rPr sz="3000" b="1" dirty="0" err="1">
                <a:solidFill>
                  <a:srgbClr val="113659"/>
                </a:solidFill>
                <a:latin typeface="Aptos"/>
              </a:rPr>
              <a:t>kaskáda</a:t>
            </a:r>
            <a:r>
              <a:rPr sz="3000" b="1" dirty="0">
                <a:solidFill>
                  <a:srgbClr val="113659"/>
                </a:solidFill>
                <a:latin typeface="Aptos"/>
              </a:rPr>
              <a:t>: </a:t>
            </a:r>
            <a:r>
              <a:rPr sz="3000" b="1" dirty="0" err="1">
                <a:solidFill>
                  <a:srgbClr val="113659"/>
                </a:solidFill>
                <a:latin typeface="Aptos"/>
              </a:rPr>
              <a:t>kde</a:t>
            </a:r>
            <a:r>
              <a:rPr sz="3000" b="1" dirty="0">
                <a:solidFill>
                  <a:srgbClr val="113659"/>
                </a:solidFill>
                <a:latin typeface="Aptos"/>
              </a:rPr>
              <a:t> NSAID </a:t>
            </a:r>
            <a:r>
              <a:rPr sz="3000" b="1" dirty="0" err="1">
                <a:solidFill>
                  <a:srgbClr val="113659"/>
                </a:solidFill>
                <a:latin typeface="Aptos"/>
              </a:rPr>
              <a:t>zasahují</a:t>
            </a:r>
            <a:endParaRPr sz="3000" b="1" dirty="0">
              <a:solidFill>
                <a:srgbClr val="113659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2648" y="871448"/>
            <a:ext cx="109728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dirty="0">
                <a:solidFill>
                  <a:srgbClr val="536571"/>
                </a:solidFill>
                <a:latin typeface="Aptos"/>
              </a:rPr>
              <a:t>COX </a:t>
            </a:r>
            <a:r>
              <a:rPr sz="1700" b="0" dirty="0" err="1">
                <a:solidFill>
                  <a:srgbClr val="536571"/>
                </a:solidFill>
                <a:latin typeface="Aptos"/>
              </a:rPr>
              <a:t>inhibice</a:t>
            </a:r>
            <a:r>
              <a:rPr sz="1700" b="0" dirty="0">
                <a:solidFill>
                  <a:srgbClr val="536571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536571"/>
                </a:solidFill>
                <a:latin typeface="Aptos"/>
              </a:rPr>
              <a:t>snižuje</a:t>
            </a:r>
            <a:r>
              <a:rPr sz="1700" b="0" dirty="0">
                <a:solidFill>
                  <a:srgbClr val="536571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536571"/>
                </a:solidFill>
                <a:latin typeface="Aptos"/>
              </a:rPr>
              <a:t>tvorbu</a:t>
            </a:r>
            <a:r>
              <a:rPr sz="1700" b="0" dirty="0">
                <a:solidFill>
                  <a:srgbClr val="536571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536571"/>
                </a:solidFill>
                <a:latin typeface="Aptos"/>
              </a:rPr>
              <a:t>prostanoidů</a:t>
            </a:r>
            <a:r>
              <a:rPr sz="1700" b="0" dirty="0">
                <a:solidFill>
                  <a:srgbClr val="536571"/>
                </a:solidFill>
                <a:latin typeface="Aptos"/>
              </a:rPr>
              <a:t> — </a:t>
            </a:r>
            <a:r>
              <a:rPr sz="1700" b="0" dirty="0" err="1">
                <a:solidFill>
                  <a:srgbClr val="536571"/>
                </a:solidFill>
                <a:latin typeface="Aptos"/>
              </a:rPr>
              <a:t>tím</a:t>
            </a:r>
            <a:r>
              <a:rPr sz="1700" b="0" dirty="0">
                <a:solidFill>
                  <a:srgbClr val="536571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536571"/>
                </a:solidFill>
                <a:latin typeface="Aptos"/>
              </a:rPr>
              <a:t>ovlivňuje</a:t>
            </a:r>
            <a:r>
              <a:rPr sz="1700" b="0" dirty="0">
                <a:solidFill>
                  <a:srgbClr val="536571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536571"/>
                </a:solidFill>
                <a:latin typeface="Aptos"/>
              </a:rPr>
              <a:t>bolest</a:t>
            </a:r>
            <a:r>
              <a:rPr sz="1700" b="0" dirty="0">
                <a:solidFill>
                  <a:srgbClr val="536571"/>
                </a:solidFill>
                <a:latin typeface="Aptos"/>
              </a:rPr>
              <a:t>, </a:t>
            </a:r>
            <a:r>
              <a:rPr sz="1700" b="0" dirty="0" err="1">
                <a:solidFill>
                  <a:srgbClr val="536571"/>
                </a:solidFill>
                <a:latin typeface="Aptos"/>
              </a:rPr>
              <a:t>horečku</a:t>
            </a:r>
            <a:r>
              <a:rPr sz="1700" b="0" dirty="0">
                <a:solidFill>
                  <a:srgbClr val="536571"/>
                </a:solidFill>
                <a:latin typeface="Aptos"/>
              </a:rPr>
              <a:t>, </a:t>
            </a:r>
            <a:r>
              <a:rPr sz="1700" b="0" dirty="0" err="1">
                <a:solidFill>
                  <a:srgbClr val="536571"/>
                </a:solidFill>
                <a:latin typeface="Aptos"/>
              </a:rPr>
              <a:t>zánět</a:t>
            </a:r>
            <a:r>
              <a:rPr sz="1700" b="0" dirty="0">
                <a:solidFill>
                  <a:srgbClr val="536571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536571"/>
                </a:solidFill>
                <a:latin typeface="Aptos"/>
              </a:rPr>
              <a:t>i</a:t>
            </a:r>
            <a:r>
              <a:rPr sz="1700" b="0" dirty="0">
                <a:solidFill>
                  <a:srgbClr val="536571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536571"/>
                </a:solidFill>
                <a:latin typeface="Aptos"/>
              </a:rPr>
              <a:t>fyziologické</a:t>
            </a:r>
            <a:r>
              <a:rPr sz="1700" b="0" dirty="0">
                <a:solidFill>
                  <a:srgbClr val="536571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536571"/>
                </a:solidFill>
                <a:latin typeface="Aptos"/>
              </a:rPr>
              <a:t>funkce</a:t>
            </a:r>
            <a:r>
              <a:rPr sz="1700" b="0" dirty="0">
                <a:solidFill>
                  <a:srgbClr val="536571"/>
                </a:solidFill>
                <a:latin typeface="Aptos"/>
              </a:rPr>
              <a:t>.</a:t>
            </a:r>
          </a:p>
        </p:txBody>
      </p:sp>
      <p:pic>
        <p:nvPicPr>
          <p:cNvPr id="4" name="Picture 3" descr="a_clean_infographic_diagram_in_czech_about_arachid.png"/>
          <p:cNvPicPr>
            <a:picLocks noChangeAspect="1"/>
          </p:cNvPicPr>
          <p:nvPr/>
        </p:nvPicPr>
        <p:blipFill>
          <a:blip r:embed="rId2"/>
          <a:srcRect l="2254"/>
          <a:stretch>
            <a:fillRect/>
          </a:stretch>
        </p:blipFill>
        <p:spPr>
          <a:xfrm>
            <a:off x="0" y="1508760"/>
            <a:ext cx="8714232" cy="378714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8472678" y="1206479"/>
            <a:ext cx="3319272" cy="4526280"/>
          </a:xfrm>
          <a:prstGeom prst="roundRect">
            <a:avLst/>
          </a:prstGeom>
          <a:solidFill>
            <a:srgbClr val="F4F8FA"/>
          </a:solidFill>
          <a:ln>
            <a:solidFill>
              <a:srgbClr val="DA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22208" y="1508760"/>
            <a:ext cx="2788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113659"/>
                </a:solidFill>
                <a:latin typeface="Aptos"/>
              </a:rPr>
              <a:t>Co si z obrázku odnést</a:t>
            </a:r>
          </a:p>
        </p:txBody>
      </p:sp>
      <p:sp>
        <p:nvSpPr>
          <p:cNvPr id="7" name="Oval 6"/>
          <p:cNvSpPr/>
          <p:nvPr/>
        </p:nvSpPr>
        <p:spPr>
          <a:xfrm>
            <a:off x="8522208" y="1965960"/>
            <a:ext cx="384048" cy="384048"/>
          </a:xfrm>
          <a:prstGeom prst="ellipse">
            <a:avLst/>
          </a:prstGeom>
          <a:solidFill>
            <a:srgbClr val="209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22208" y="1965960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34272" y="1901819"/>
            <a:ext cx="22860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 err="1">
                <a:solidFill>
                  <a:srgbClr val="192026"/>
                </a:solidFill>
                <a:latin typeface="Aptos"/>
              </a:rPr>
              <a:t>Poškození</a:t>
            </a:r>
            <a:r>
              <a:rPr sz="1500" b="1" dirty="0">
                <a:solidFill>
                  <a:srgbClr val="192026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192026"/>
                </a:solidFill>
                <a:latin typeface="Aptos"/>
              </a:rPr>
              <a:t>tkáně</a:t>
            </a:r>
            <a:r>
              <a:rPr sz="1500" b="1" dirty="0">
                <a:solidFill>
                  <a:srgbClr val="192026"/>
                </a:solidFill>
                <a:latin typeface="Aptos"/>
              </a:rPr>
              <a:t> → PLA₂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34272" y="2221726"/>
            <a:ext cx="22860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dirty="0">
                <a:solidFill>
                  <a:srgbClr val="536571"/>
                </a:solidFill>
                <a:latin typeface="Aptos"/>
              </a:rPr>
              <a:t>Z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membránových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fosfolipidů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 se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uvolní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kyselina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arachidonová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.</a:t>
            </a:r>
          </a:p>
        </p:txBody>
      </p:sp>
      <p:sp>
        <p:nvSpPr>
          <p:cNvPr id="11" name="Oval 10"/>
          <p:cNvSpPr/>
          <p:nvPr/>
        </p:nvSpPr>
        <p:spPr>
          <a:xfrm>
            <a:off x="8522208" y="2816352"/>
            <a:ext cx="384048" cy="384048"/>
          </a:xfrm>
          <a:prstGeom prst="ellipse">
            <a:avLst/>
          </a:prstGeom>
          <a:solidFill>
            <a:srgbClr val="209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22208" y="2816352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34272" y="2826258"/>
            <a:ext cx="22860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 err="1">
                <a:solidFill>
                  <a:srgbClr val="192026"/>
                </a:solidFill>
                <a:latin typeface="Aptos"/>
              </a:rPr>
              <a:t>Dvě</a:t>
            </a:r>
            <a:r>
              <a:rPr sz="1500" b="1" dirty="0">
                <a:solidFill>
                  <a:srgbClr val="192026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192026"/>
                </a:solidFill>
                <a:latin typeface="Aptos"/>
              </a:rPr>
              <a:t>hlavní</a:t>
            </a:r>
            <a:r>
              <a:rPr sz="1500" b="1" dirty="0">
                <a:solidFill>
                  <a:srgbClr val="192026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192026"/>
                </a:solidFill>
                <a:latin typeface="Aptos"/>
              </a:rPr>
              <a:t>enzymatické</a:t>
            </a:r>
            <a:r>
              <a:rPr sz="1500" b="1" dirty="0">
                <a:solidFill>
                  <a:srgbClr val="192026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192026"/>
                </a:solidFill>
                <a:latin typeface="Aptos"/>
              </a:rPr>
              <a:t>cesty</a:t>
            </a:r>
            <a:endParaRPr sz="1500" b="1" dirty="0">
              <a:solidFill>
                <a:srgbClr val="192026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25128" y="3152890"/>
            <a:ext cx="22860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dirty="0">
                <a:solidFill>
                  <a:srgbClr val="536571"/>
                </a:solidFill>
                <a:latin typeface="Aptos"/>
              </a:rPr>
              <a:t>COX-1/COX-2 →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prostanoidy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; 5-LOX →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leukotrieny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.</a:t>
            </a:r>
          </a:p>
        </p:txBody>
      </p:sp>
      <p:sp>
        <p:nvSpPr>
          <p:cNvPr id="15" name="Oval 14"/>
          <p:cNvSpPr/>
          <p:nvPr/>
        </p:nvSpPr>
        <p:spPr>
          <a:xfrm>
            <a:off x="8522208" y="3666744"/>
            <a:ext cx="384048" cy="384048"/>
          </a:xfrm>
          <a:prstGeom prst="ellipse">
            <a:avLst/>
          </a:prstGeom>
          <a:solidFill>
            <a:srgbClr val="209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522208" y="3666744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34272" y="3639312"/>
            <a:ext cx="22860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2026"/>
                </a:solidFill>
                <a:latin typeface="Aptos"/>
              </a:rPr>
              <a:t>NSAID blokují COX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34272" y="3931920"/>
            <a:ext cx="22860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dirty="0">
                <a:solidFill>
                  <a:srgbClr val="536571"/>
                </a:solidFill>
                <a:latin typeface="Aptos"/>
              </a:rPr>
              <a:t>↓ PGE₂ a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dalších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prostanoidů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 →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analgezie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,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antipyrese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 a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část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protizánětlivého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účinku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.</a:t>
            </a:r>
          </a:p>
        </p:txBody>
      </p:sp>
      <p:sp>
        <p:nvSpPr>
          <p:cNvPr id="19" name="Oval 18"/>
          <p:cNvSpPr/>
          <p:nvPr/>
        </p:nvSpPr>
        <p:spPr>
          <a:xfrm>
            <a:off x="8522208" y="4590288"/>
            <a:ext cx="384048" cy="384048"/>
          </a:xfrm>
          <a:prstGeom prst="ellipse">
            <a:avLst/>
          </a:prstGeom>
          <a:solidFill>
            <a:srgbClr val="209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522208" y="459028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34272" y="4626864"/>
            <a:ext cx="22860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 err="1">
                <a:solidFill>
                  <a:srgbClr val="192026"/>
                </a:solidFill>
                <a:latin typeface="Aptos"/>
              </a:rPr>
              <a:t>Prostaglandiny</a:t>
            </a:r>
            <a:r>
              <a:rPr sz="1500" b="1" dirty="0">
                <a:solidFill>
                  <a:srgbClr val="192026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192026"/>
                </a:solidFill>
                <a:latin typeface="Aptos"/>
              </a:rPr>
              <a:t>nejsou</a:t>
            </a:r>
            <a:r>
              <a:rPr sz="1500" b="1" dirty="0">
                <a:solidFill>
                  <a:srgbClr val="192026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192026"/>
                </a:solidFill>
                <a:latin typeface="Aptos"/>
              </a:rPr>
              <a:t>jen</a:t>
            </a:r>
            <a:r>
              <a:rPr sz="1500" b="1" dirty="0">
                <a:solidFill>
                  <a:srgbClr val="192026"/>
                </a:solidFill>
                <a:latin typeface="Aptos"/>
              </a:rPr>
              <a:t> „</a:t>
            </a:r>
            <a:r>
              <a:rPr sz="1500" b="1" dirty="0" err="1">
                <a:solidFill>
                  <a:srgbClr val="192026"/>
                </a:solidFill>
                <a:latin typeface="Aptos"/>
              </a:rPr>
              <a:t>zánět</a:t>
            </a:r>
            <a:r>
              <a:rPr sz="1500" b="1" dirty="0">
                <a:solidFill>
                  <a:srgbClr val="192026"/>
                </a:solidFill>
                <a:latin typeface="Aptos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34272" y="5093737"/>
            <a:ext cx="22860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dirty="0" err="1">
                <a:solidFill>
                  <a:srgbClr val="536571"/>
                </a:solidFill>
                <a:latin typeface="Aptos"/>
              </a:rPr>
              <a:t>Podílejí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 se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také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na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 GIT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ochraně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,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renální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perfuzi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 a </a:t>
            </a:r>
            <a:r>
              <a:rPr sz="1300" b="0" dirty="0" err="1">
                <a:solidFill>
                  <a:srgbClr val="536571"/>
                </a:solidFill>
                <a:latin typeface="Aptos"/>
              </a:rPr>
              <a:t>hemostáze</a:t>
            </a:r>
            <a:r>
              <a:rPr sz="1300" b="0" dirty="0">
                <a:solidFill>
                  <a:srgbClr val="536571"/>
                </a:solidFill>
                <a:latin typeface="Aptos"/>
              </a:rPr>
              <a:t>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4360" y="5989320"/>
            <a:ext cx="11000232" cy="530352"/>
          </a:xfrm>
          <a:prstGeom prst="roundRect">
            <a:avLst/>
          </a:prstGeom>
          <a:solidFill>
            <a:srgbClr val="1136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22960" y="6025896"/>
            <a:ext cx="105613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NSAID → inhibice COX → ↓ PGE₂ a dalších prostanoidů → méně bolesti, horečky a části zánětlivé odpovědi.</a:t>
            </a:r>
          </a:p>
        </p:txBody>
      </p:sp>
      <p:pic>
        <p:nvPicPr>
          <p:cNvPr id="26" name="Obrázek 25">
            <a:extLst>
              <a:ext uri="{FF2B5EF4-FFF2-40B4-BE49-F238E27FC236}">
                <a16:creationId xmlns:a16="http://schemas.microsoft.com/office/drawing/2014/main" id="{3B74B90A-7C83-0ED9-30D1-8ADD0628C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3996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230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IC₁₀, IC₅₀, IC₈₀, IC₉₅ — jak tomu rozumět?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MECHANISMUS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097280"/>
            <a:ext cx="1069848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5D6873"/>
                </a:solidFill>
              </a:rPr>
              <a:t>IC = laboratorní koncentrace léčiva potřebná k určitému stupni inhibice enzymu. Čím nižší IC, tím menší koncentrace stačí.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868680" y="1920240"/>
            <a:ext cx="1234440" cy="1234440"/>
          </a:xfrm>
          <a:prstGeom prst="ellipse">
            <a:avLst/>
          </a:prstGeom>
          <a:solidFill>
            <a:srgbClr val="E7F3F3"/>
          </a:solidFill>
          <a:ln w="254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868680" y="2029968"/>
            <a:ext cx="12344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IC₁₀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68680" y="2450592"/>
            <a:ext cx="12344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</a:rPr>
              <a:t>10 %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657600" y="1920240"/>
            <a:ext cx="1234440" cy="1234440"/>
          </a:xfrm>
          <a:prstGeom prst="ellipse">
            <a:avLst/>
          </a:prstGeom>
          <a:solidFill>
            <a:srgbClr val="E7F3F3"/>
          </a:solidFill>
          <a:ln w="254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3657600" y="2029968"/>
            <a:ext cx="12344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IC₅₀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657600" y="2450592"/>
            <a:ext cx="12344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</a:rPr>
              <a:t>50 %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6446520" y="1920240"/>
            <a:ext cx="1234440" cy="1234440"/>
          </a:xfrm>
          <a:prstGeom prst="ellipse">
            <a:avLst/>
          </a:prstGeom>
          <a:solidFill>
            <a:srgbClr val="FFF0E4"/>
          </a:solidFill>
          <a:ln w="254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6446520" y="2029968"/>
            <a:ext cx="12344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IC₈₀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446520" y="2450592"/>
            <a:ext cx="12344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58B3B"/>
                </a:solidFill>
              </a:rPr>
              <a:t>80 %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9235440" y="1920240"/>
            <a:ext cx="1234440" cy="1234440"/>
          </a:xfrm>
          <a:prstGeom prst="ellipse">
            <a:avLst/>
          </a:prstGeom>
          <a:solidFill>
            <a:srgbClr val="FFF0E4"/>
          </a:solidFill>
          <a:ln w="254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9235440" y="2029968"/>
            <a:ext cx="12344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IC₉₅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9235440" y="2450592"/>
            <a:ext cx="12344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58B3B"/>
                </a:solidFill>
              </a:rPr>
              <a:t>95 %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731520" y="3657600"/>
            <a:ext cx="10972800" cy="1965960"/>
          </a:xfrm>
          <a:prstGeom prst="roundRect">
            <a:avLst>
              <a:gd name="adj" fmla="val 2791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Shape 17"/>
          <p:cNvSpPr/>
          <p:nvPr/>
        </p:nvSpPr>
        <p:spPr>
          <a:xfrm>
            <a:off x="731520" y="3657600"/>
            <a:ext cx="73152" cy="1965960"/>
          </a:xfrm>
          <a:prstGeom prst="rect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960120" y="3822192"/>
            <a:ext cx="1056132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8B3B"/>
                </a:solidFill>
              </a:rPr>
              <a:t>PROČ NESTAČÍ JEDNO „</a:t>
            </a:r>
            <a:r>
              <a:rPr lang="cs-CZ" b="1" dirty="0">
                <a:solidFill>
                  <a:srgbClr val="E58B3B"/>
                </a:solidFill>
              </a:rPr>
              <a:t>POMĚR INHIBICE </a:t>
            </a:r>
            <a:r>
              <a:rPr lang="en-US" sz="1800" b="1" dirty="0">
                <a:solidFill>
                  <a:srgbClr val="E58B3B"/>
                </a:solidFill>
              </a:rPr>
              <a:t>COX</a:t>
            </a:r>
            <a:r>
              <a:rPr lang="cs-CZ" sz="1800" b="1" dirty="0">
                <a:solidFill>
                  <a:srgbClr val="E58B3B"/>
                </a:solidFill>
              </a:rPr>
              <a:t>1-COX2</a:t>
            </a:r>
            <a:r>
              <a:rPr lang="en-US" sz="1800" b="1" dirty="0">
                <a:solidFill>
                  <a:srgbClr val="E58B3B"/>
                </a:solidFill>
              </a:rPr>
              <a:t> “?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960120" y="4224528"/>
            <a:ext cx="10561320" cy="1252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COX-1 a COX-2 nemají vždy stejně strmou inhibiční křivku.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 err="1">
                <a:solidFill>
                  <a:srgbClr val="1D2733"/>
                </a:solidFill>
              </a:rPr>
              <a:t>Poměr</a:t>
            </a:r>
            <a:r>
              <a:rPr lang="en-US" sz="1800" dirty="0">
                <a:solidFill>
                  <a:srgbClr val="1D2733"/>
                </a:solidFill>
              </a:rPr>
              <a:t> selektivity se proto mění podle stupně inhibice.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„COX-2 preferenční“ není absolutní vlastnost určující nejlepší NSAID — rozhoduje koncentrace, assay, expozice po terapeutické dávce a klinická data.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22960" y="5897880"/>
            <a:ext cx="10515600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324D"/>
                </a:solidFill>
              </a:rPr>
              <a:t>Mechanismus vysvětluje možnost účinku. Klinická studie potvrzuje, zda to v praxi funguje.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621792" y="6565392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6E7881"/>
                </a:solidFill>
              </a:rPr>
              <a:t>Brentnall C et al. Res Vet Sci. 2012;93:1387–1392. doi:10.1016/j.rvsc.2012.05.002.</a:t>
            </a:r>
            <a:endParaRPr lang="en-US" sz="1100" dirty="0"/>
          </a:p>
        </p:txBody>
      </p:sp>
      <p:pic>
        <p:nvPicPr>
          <p:cNvPr id="25" name="Obrázek 24">
            <a:extLst>
              <a:ext uri="{FF2B5EF4-FFF2-40B4-BE49-F238E27FC236}">
                <a16:creationId xmlns:a16="http://schemas.microsoft.com/office/drawing/2014/main" id="{41B28DBF-8365-A074-F44D-CE6327886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5" y="-4253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60915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PK × PD — proč poločas není délka analgezie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PK / PD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1069848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5D6873"/>
                </a:solidFill>
              </a:rPr>
              <a:t>PK = pohyb účinné látky organismem. PD = biologický účinek. Tyto děje se nemusí časově překrývat.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822960" y="4937760"/>
            <a:ext cx="6400800" cy="0"/>
          </a:xfrm>
          <a:prstGeom prst="line">
            <a:avLst/>
          </a:prstGeom>
          <a:noFill/>
          <a:ln w="19050">
            <a:solidFill>
              <a:srgbClr val="5D687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0" cy="3108960"/>
          </a:xfrm>
          <a:prstGeom prst="line">
            <a:avLst/>
          </a:prstGeom>
          <a:noFill/>
          <a:ln w="19050">
            <a:solidFill>
              <a:srgbClr val="5D687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822960" y="4937760"/>
            <a:ext cx="160020" cy="0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7"/>
          <p:cNvSpPr/>
          <p:nvPr/>
        </p:nvSpPr>
        <p:spPr>
          <a:xfrm>
            <a:off x="982980" y="3693539"/>
            <a:ext cx="160020" cy="0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1143000" y="3069000"/>
            <a:ext cx="160020" cy="0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1303020" y="2805334"/>
            <a:ext cx="160020" cy="0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1463040" y="2747816"/>
            <a:ext cx="160020" cy="56517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11"/>
          <p:cNvSpPr/>
          <p:nvPr/>
        </p:nvSpPr>
        <p:spPr>
          <a:xfrm>
            <a:off x="1623060" y="2804333"/>
            <a:ext cx="160020" cy="116060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1783080" y="2920394"/>
            <a:ext cx="160020" cy="143685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1943100" y="3064078"/>
            <a:ext cx="160020" cy="152904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14"/>
          <p:cNvSpPr/>
          <p:nvPr/>
        </p:nvSpPr>
        <p:spPr>
          <a:xfrm>
            <a:off x="2103120" y="3216982"/>
            <a:ext cx="160020" cy="151777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5"/>
          <p:cNvSpPr/>
          <p:nvPr/>
        </p:nvSpPr>
        <p:spPr>
          <a:xfrm>
            <a:off x="2263140" y="3368759"/>
            <a:ext cx="160020" cy="145090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Shape 16"/>
          <p:cNvSpPr/>
          <p:nvPr/>
        </p:nvSpPr>
        <p:spPr>
          <a:xfrm>
            <a:off x="2423160" y="3513849"/>
            <a:ext cx="160020" cy="135655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Shape 17"/>
          <p:cNvSpPr/>
          <p:nvPr/>
        </p:nvSpPr>
        <p:spPr>
          <a:xfrm>
            <a:off x="2583180" y="3649504"/>
            <a:ext cx="160020" cy="125109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Shape 18"/>
          <p:cNvSpPr/>
          <p:nvPr/>
        </p:nvSpPr>
        <p:spPr>
          <a:xfrm>
            <a:off x="2743200" y="3774613"/>
            <a:ext cx="160020" cy="114384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9"/>
          <p:cNvSpPr/>
          <p:nvPr/>
        </p:nvSpPr>
        <p:spPr>
          <a:xfrm>
            <a:off x="2903220" y="3888997"/>
            <a:ext cx="160020" cy="103991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Shape 20"/>
          <p:cNvSpPr/>
          <p:nvPr/>
        </p:nvSpPr>
        <p:spPr>
          <a:xfrm>
            <a:off x="3063240" y="3992988"/>
            <a:ext cx="160020" cy="94194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Shape 21"/>
          <p:cNvSpPr/>
          <p:nvPr/>
        </p:nvSpPr>
        <p:spPr>
          <a:xfrm>
            <a:off x="3223260" y="4087182"/>
            <a:ext cx="160020" cy="85112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4" name="Shape 22"/>
          <p:cNvSpPr/>
          <p:nvPr/>
        </p:nvSpPr>
        <p:spPr>
          <a:xfrm>
            <a:off x="3383280" y="4172294"/>
            <a:ext cx="160020" cy="76781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Shape 23"/>
          <p:cNvSpPr/>
          <p:nvPr/>
        </p:nvSpPr>
        <p:spPr>
          <a:xfrm>
            <a:off x="3543300" y="4249075"/>
            <a:ext cx="160020" cy="69192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6" name="Shape 24"/>
          <p:cNvSpPr/>
          <p:nvPr/>
        </p:nvSpPr>
        <p:spPr>
          <a:xfrm>
            <a:off x="3703320" y="4318267"/>
            <a:ext cx="160020" cy="62308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7" name="Shape 25"/>
          <p:cNvSpPr/>
          <p:nvPr/>
        </p:nvSpPr>
        <p:spPr>
          <a:xfrm>
            <a:off x="3863340" y="4380575"/>
            <a:ext cx="160020" cy="56082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8" name="Shape 26"/>
          <p:cNvSpPr/>
          <p:nvPr/>
        </p:nvSpPr>
        <p:spPr>
          <a:xfrm>
            <a:off x="4023360" y="4436657"/>
            <a:ext cx="160020" cy="50461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9" name="Shape 27"/>
          <p:cNvSpPr/>
          <p:nvPr/>
        </p:nvSpPr>
        <p:spPr>
          <a:xfrm>
            <a:off x="4183380" y="4487118"/>
            <a:ext cx="160020" cy="45395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0" name="Shape 28"/>
          <p:cNvSpPr/>
          <p:nvPr/>
        </p:nvSpPr>
        <p:spPr>
          <a:xfrm>
            <a:off x="4343400" y="4532513"/>
            <a:ext cx="160020" cy="40831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1" name="Shape 29"/>
          <p:cNvSpPr/>
          <p:nvPr/>
        </p:nvSpPr>
        <p:spPr>
          <a:xfrm>
            <a:off x="4503420" y="4573344"/>
            <a:ext cx="160020" cy="36722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2" name="Shape 30"/>
          <p:cNvSpPr/>
          <p:nvPr/>
        </p:nvSpPr>
        <p:spPr>
          <a:xfrm>
            <a:off x="4663440" y="4610066"/>
            <a:ext cx="160020" cy="33025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3" name="Shape 31"/>
          <p:cNvSpPr/>
          <p:nvPr/>
        </p:nvSpPr>
        <p:spPr>
          <a:xfrm>
            <a:off x="4823460" y="4643091"/>
            <a:ext cx="160020" cy="29699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4" name="Shape 32"/>
          <p:cNvSpPr/>
          <p:nvPr/>
        </p:nvSpPr>
        <p:spPr>
          <a:xfrm>
            <a:off x="4983480" y="4672790"/>
            <a:ext cx="160020" cy="26707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5" name="Shape 33"/>
          <p:cNvSpPr/>
          <p:nvPr/>
        </p:nvSpPr>
        <p:spPr>
          <a:xfrm>
            <a:off x="5143500" y="4699496"/>
            <a:ext cx="160020" cy="24016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6" name="Shape 34"/>
          <p:cNvSpPr/>
          <p:nvPr/>
        </p:nvSpPr>
        <p:spPr>
          <a:xfrm>
            <a:off x="5303520" y="4723512"/>
            <a:ext cx="160020" cy="21595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7" name="Shape 35"/>
          <p:cNvSpPr/>
          <p:nvPr/>
        </p:nvSpPr>
        <p:spPr>
          <a:xfrm>
            <a:off x="5463540" y="4745107"/>
            <a:ext cx="160020" cy="19419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8" name="Shape 36"/>
          <p:cNvSpPr/>
          <p:nvPr/>
        </p:nvSpPr>
        <p:spPr>
          <a:xfrm>
            <a:off x="5623560" y="4764526"/>
            <a:ext cx="160020" cy="17462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9" name="Shape 37"/>
          <p:cNvSpPr/>
          <p:nvPr/>
        </p:nvSpPr>
        <p:spPr>
          <a:xfrm>
            <a:off x="5783580" y="4781988"/>
            <a:ext cx="160020" cy="15702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0" name="Shape 38"/>
          <p:cNvSpPr/>
          <p:nvPr/>
        </p:nvSpPr>
        <p:spPr>
          <a:xfrm>
            <a:off x="5943600" y="4797690"/>
            <a:ext cx="160020" cy="14119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1" name="Shape 39"/>
          <p:cNvSpPr/>
          <p:nvPr/>
        </p:nvSpPr>
        <p:spPr>
          <a:xfrm>
            <a:off x="6103620" y="4811809"/>
            <a:ext cx="160020" cy="12696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2" name="Shape 40"/>
          <p:cNvSpPr/>
          <p:nvPr/>
        </p:nvSpPr>
        <p:spPr>
          <a:xfrm>
            <a:off x="6263640" y="4824504"/>
            <a:ext cx="160020" cy="11416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3" name="Shape 41"/>
          <p:cNvSpPr/>
          <p:nvPr/>
        </p:nvSpPr>
        <p:spPr>
          <a:xfrm>
            <a:off x="6423660" y="4835921"/>
            <a:ext cx="160020" cy="10265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4" name="Shape 42"/>
          <p:cNvSpPr/>
          <p:nvPr/>
        </p:nvSpPr>
        <p:spPr>
          <a:xfrm>
            <a:off x="6583680" y="4846186"/>
            <a:ext cx="160020" cy="9231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5" name="Shape 43"/>
          <p:cNvSpPr/>
          <p:nvPr/>
        </p:nvSpPr>
        <p:spPr>
          <a:xfrm>
            <a:off x="6743700" y="4855417"/>
            <a:ext cx="160020" cy="8300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6" name="Shape 44"/>
          <p:cNvSpPr/>
          <p:nvPr/>
        </p:nvSpPr>
        <p:spPr>
          <a:xfrm>
            <a:off x="6903720" y="4863717"/>
            <a:ext cx="160020" cy="7464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7" name="Shape 45"/>
          <p:cNvSpPr/>
          <p:nvPr/>
        </p:nvSpPr>
        <p:spPr>
          <a:xfrm>
            <a:off x="7063740" y="4871180"/>
            <a:ext cx="160020" cy="6711"/>
          </a:xfrm>
          <a:prstGeom prst="line">
            <a:avLst/>
          </a:prstGeom>
          <a:noFill/>
          <a:ln w="381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8" name="Shape 46"/>
          <p:cNvSpPr/>
          <p:nvPr/>
        </p:nvSpPr>
        <p:spPr>
          <a:xfrm>
            <a:off x="822960" y="4937760"/>
            <a:ext cx="160020" cy="0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9" name="Shape 47"/>
          <p:cNvSpPr/>
          <p:nvPr/>
        </p:nvSpPr>
        <p:spPr>
          <a:xfrm>
            <a:off x="982980" y="4937760"/>
            <a:ext cx="160020" cy="0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0" name="Shape 48"/>
          <p:cNvSpPr/>
          <p:nvPr/>
        </p:nvSpPr>
        <p:spPr>
          <a:xfrm>
            <a:off x="1143000" y="4937760"/>
            <a:ext cx="160020" cy="0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1" name="Shape 49"/>
          <p:cNvSpPr/>
          <p:nvPr/>
        </p:nvSpPr>
        <p:spPr>
          <a:xfrm>
            <a:off x="1303020" y="4304155"/>
            <a:ext cx="160020" cy="0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2" name="Shape 50"/>
          <p:cNvSpPr/>
          <p:nvPr/>
        </p:nvSpPr>
        <p:spPr>
          <a:xfrm>
            <a:off x="1463040" y="3832639"/>
            <a:ext cx="160020" cy="0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3" name="Shape 51"/>
          <p:cNvSpPr/>
          <p:nvPr/>
        </p:nvSpPr>
        <p:spPr>
          <a:xfrm>
            <a:off x="1623060" y="3487900"/>
            <a:ext cx="160020" cy="0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4" name="Shape 52"/>
          <p:cNvSpPr/>
          <p:nvPr/>
        </p:nvSpPr>
        <p:spPr>
          <a:xfrm>
            <a:off x="1783080" y="3242089"/>
            <a:ext cx="160020" cy="0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5" name="Shape 53"/>
          <p:cNvSpPr/>
          <p:nvPr/>
        </p:nvSpPr>
        <p:spPr>
          <a:xfrm>
            <a:off x="1943100" y="3073247"/>
            <a:ext cx="160020" cy="0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6" name="Shape 54"/>
          <p:cNvSpPr/>
          <p:nvPr/>
        </p:nvSpPr>
        <p:spPr>
          <a:xfrm>
            <a:off x="2103120" y="2964072"/>
            <a:ext cx="160020" cy="0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7" name="Shape 55"/>
          <p:cNvSpPr/>
          <p:nvPr/>
        </p:nvSpPr>
        <p:spPr>
          <a:xfrm>
            <a:off x="2263140" y="2900940"/>
            <a:ext cx="160020" cy="0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8" name="Shape 56"/>
          <p:cNvSpPr/>
          <p:nvPr/>
        </p:nvSpPr>
        <p:spPr>
          <a:xfrm>
            <a:off x="2423160" y="2873133"/>
            <a:ext cx="160020" cy="0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9" name="Shape 57"/>
          <p:cNvSpPr/>
          <p:nvPr/>
        </p:nvSpPr>
        <p:spPr>
          <a:xfrm>
            <a:off x="2583180" y="2872229"/>
            <a:ext cx="160020" cy="19385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0" name="Shape 58"/>
          <p:cNvSpPr/>
          <p:nvPr/>
        </p:nvSpPr>
        <p:spPr>
          <a:xfrm>
            <a:off x="2743200" y="2891614"/>
            <a:ext cx="160020" cy="34493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1" name="Shape 59"/>
          <p:cNvSpPr/>
          <p:nvPr/>
        </p:nvSpPr>
        <p:spPr>
          <a:xfrm>
            <a:off x="2903220" y="2926107"/>
            <a:ext cx="160020" cy="45548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2" name="Shape 60"/>
          <p:cNvSpPr/>
          <p:nvPr/>
        </p:nvSpPr>
        <p:spPr>
          <a:xfrm>
            <a:off x="3063240" y="2971656"/>
            <a:ext cx="160020" cy="53440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3" name="Shape 61"/>
          <p:cNvSpPr/>
          <p:nvPr/>
        </p:nvSpPr>
        <p:spPr>
          <a:xfrm>
            <a:off x="3223260" y="3025096"/>
            <a:ext cx="160020" cy="58870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4" name="Shape 62"/>
          <p:cNvSpPr/>
          <p:nvPr/>
        </p:nvSpPr>
        <p:spPr>
          <a:xfrm>
            <a:off x="3383280" y="3083966"/>
            <a:ext cx="160020" cy="62392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5" name="Shape 63"/>
          <p:cNvSpPr/>
          <p:nvPr/>
        </p:nvSpPr>
        <p:spPr>
          <a:xfrm>
            <a:off x="3543300" y="3146359"/>
            <a:ext cx="160020" cy="64441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6" name="Shape 64"/>
          <p:cNvSpPr/>
          <p:nvPr/>
        </p:nvSpPr>
        <p:spPr>
          <a:xfrm>
            <a:off x="3703320" y="3210800"/>
            <a:ext cx="160020" cy="65360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7" name="Shape 65"/>
          <p:cNvSpPr/>
          <p:nvPr/>
        </p:nvSpPr>
        <p:spPr>
          <a:xfrm>
            <a:off x="3863340" y="3276160"/>
            <a:ext cx="160020" cy="65418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8" name="Shape 66"/>
          <p:cNvSpPr/>
          <p:nvPr/>
        </p:nvSpPr>
        <p:spPr>
          <a:xfrm>
            <a:off x="4023360" y="3341578"/>
            <a:ext cx="160020" cy="64826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9" name="Shape 67"/>
          <p:cNvSpPr/>
          <p:nvPr/>
        </p:nvSpPr>
        <p:spPr>
          <a:xfrm>
            <a:off x="4183380" y="3406404"/>
            <a:ext cx="160020" cy="63749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0" name="Shape 68"/>
          <p:cNvSpPr/>
          <p:nvPr/>
        </p:nvSpPr>
        <p:spPr>
          <a:xfrm>
            <a:off x="4343400" y="3470153"/>
            <a:ext cx="160020" cy="62319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1" name="Shape 69"/>
          <p:cNvSpPr/>
          <p:nvPr/>
        </p:nvSpPr>
        <p:spPr>
          <a:xfrm>
            <a:off x="4503420" y="3532472"/>
            <a:ext cx="160020" cy="60635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2" name="Shape 70"/>
          <p:cNvSpPr/>
          <p:nvPr/>
        </p:nvSpPr>
        <p:spPr>
          <a:xfrm>
            <a:off x="4663440" y="3593107"/>
            <a:ext cx="160020" cy="58776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3" name="Shape 71"/>
          <p:cNvSpPr/>
          <p:nvPr/>
        </p:nvSpPr>
        <p:spPr>
          <a:xfrm>
            <a:off x="4823460" y="3651883"/>
            <a:ext cx="160020" cy="56804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4" name="Shape 72"/>
          <p:cNvSpPr/>
          <p:nvPr/>
        </p:nvSpPr>
        <p:spPr>
          <a:xfrm>
            <a:off x="4983480" y="3708686"/>
            <a:ext cx="160020" cy="54765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5" name="Shape 73"/>
          <p:cNvSpPr/>
          <p:nvPr/>
        </p:nvSpPr>
        <p:spPr>
          <a:xfrm>
            <a:off x="5143500" y="3763452"/>
            <a:ext cx="160020" cy="52696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6" name="Shape 74"/>
          <p:cNvSpPr/>
          <p:nvPr/>
        </p:nvSpPr>
        <p:spPr>
          <a:xfrm>
            <a:off x="5303520" y="3816147"/>
            <a:ext cx="160020" cy="50624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7" name="Shape 75"/>
          <p:cNvSpPr/>
          <p:nvPr/>
        </p:nvSpPr>
        <p:spPr>
          <a:xfrm>
            <a:off x="5463540" y="3866772"/>
            <a:ext cx="160020" cy="48570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8" name="Shape 76"/>
          <p:cNvSpPr/>
          <p:nvPr/>
        </p:nvSpPr>
        <p:spPr>
          <a:xfrm>
            <a:off x="5623560" y="3915342"/>
            <a:ext cx="160020" cy="46550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9" name="Shape 77"/>
          <p:cNvSpPr/>
          <p:nvPr/>
        </p:nvSpPr>
        <p:spPr>
          <a:xfrm>
            <a:off x="5783580" y="3961892"/>
            <a:ext cx="160020" cy="44575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0" name="Shape 78"/>
          <p:cNvSpPr/>
          <p:nvPr/>
        </p:nvSpPr>
        <p:spPr>
          <a:xfrm>
            <a:off x="5943600" y="4006467"/>
            <a:ext cx="160020" cy="42653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1" name="Shape 79"/>
          <p:cNvSpPr/>
          <p:nvPr/>
        </p:nvSpPr>
        <p:spPr>
          <a:xfrm>
            <a:off x="6103620" y="4049120"/>
            <a:ext cx="160020" cy="40789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2" name="Shape 80"/>
          <p:cNvSpPr/>
          <p:nvPr/>
        </p:nvSpPr>
        <p:spPr>
          <a:xfrm>
            <a:off x="6263640" y="4089909"/>
            <a:ext cx="160020" cy="38988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3" name="Shape 81"/>
          <p:cNvSpPr/>
          <p:nvPr/>
        </p:nvSpPr>
        <p:spPr>
          <a:xfrm>
            <a:off x="6423660" y="4128897"/>
            <a:ext cx="160020" cy="37251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4" name="Shape 82"/>
          <p:cNvSpPr/>
          <p:nvPr/>
        </p:nvSpPr>
        <p:spPr>
          <a:xfrm>
            <a:off x="6583680" y="4166148"/>
            <a:ext cx="160020" cy="35580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5" name="Shape 83"/>
          <p:cNvSpPr/>
          <p:nvPr/>
        </p:nvSpPr>
        <p:spPr>
          <a:xfrm>
            <a:off x="6743700" y="4201728"/>
            <a:ext cx="160020" cy="33974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6" name="Shape 84"/>
          <p:cNvSpPr/>
          <p:nvPr/>
        </p:nvSpPr>
        <p:spPr>
          <a:xfrm>
            <a:off x="6903720" y="4235702"/>
            <a:ext cx="160020" cy="32434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7" name="Shape 85"/>
          <p:cNvSpPr/>
          <p:nvPr/>
        </p:nvSpPr>
        <p:spPr>
          <a:xfrm>
            <a:off x="7063740" y="4268136"/>
            <a:ext cx="160020" cy="30957"/>
          </a:xfrm>
          <a:prstGeom prst="line">
            <a:avLst/>
          </a:prstGeom>
          <a:noFill/>
          <a:ln w="381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8" name="Text 86"/>
          <p:cNvSpPr/>
          <p:nvPr/>
        </p:nvSpPr>
        <p:spPr>
          <a:xfrm>
            <a:off x="1234440" y="1920240"/>
            <a:ext cx="21945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10000"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4C78A8"/>
                </a:solidFill>
              </a:rPr>
              <a:t>plazmatická koncentrace</a:t>
            </a:r>
            <a:endParaRPr lang="en-US" sz="1700" dirty="0"/>
          </a:p>
        </p:txBody>
      </p:sp>
      <p:sp>
        <p:nvSpPr>
          <p:cNvPr id="89" name="Text 87"/>
          <p:cNvSpPr/>
          <p:nvPr/>
        </p:nvSpPr>
        <p:spPr>
          <a:xfrm>
            <a:off x="4480560" y="2194560"/>
            <a:ext cx="201168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E58B3B"/>
                </a:solidFill>
              </a:rPr>
              <a:t>biologický účinek</a:t>
            </a:r>
            <a:endParaRPr lang="en-US" sz="1700" dirty="0"/>
          </a:p>
        </p:txBody>
      </p:sp>
      <p:sp>
        <p:nvSpPr>
          <p:cNvPr id="90" name="Text 88"/>
          <p:cNvSpPr/>
          <p:nvPr/>
        </p:nvSpPr>
        <p:spPr>
          <a:xfrm>
            <a:off x="5394960" y="5029200"/>
            <a:ext cx="1737360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5D6873"/>
                </a:solidFill>
              </a:rPr>
              <a:t>čas po podání →</a:t>
            </a:r>
            <a:endParaRPr lang="en-US" sz="1600" dirty="0"/>
          </a:p>
        </p:txBody>
      </p:sp>
      <p:sp>
        <p:nvSpPr>
          <p:cNvPr id="91" name="Shape 89"/>
          <p:cNvSpPr/>
          <p:nvPr/>
        </p:nvSpPr>
        <p:spPr>
          <a:xfrm>
            <a:off x="7635240" y="1783080"/>
            <a:ext cx="3749040" cy="1508760"/>
          </a:xfrm>
          <a:prstGeom prst="roundRect">
            <a:avLst>
              <a:gd name="adj" fmla="val 3636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2" name="Shape 90"/>
          <p:cNvSpPr/>
          <p:nvPr/>
        </p:nvSpPr>
        <p:spPr>
          <a:xfrm>
            <a:off x="7635240" y="1783080"/>
            <a:ext cx="73152" cy="1508760"/>
          </a:xfrm>
          <a:prstGeom prst="rect">
            <a:avLst/>
          </a:prstGeom>
          <a:solidFill>
            <a:srgbClr val="4C78A8"/>
          </a:solidFill>
          <a:ln w="127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3" name="Text 91"/>
          <p:cNvSpPr/>
          <p:nvPr/>
        </p:nvSpPr>
        <p:spPr>
          <a:xfrm>
            <a:off x="7863840" y="1947672"/>
            <a:ext cx="33375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4C78A8"/>
                </a:solidFill>
              </a:rPr>
              <a:t>PK — co měříme</a:t>
            </a:r>
            <a:endParaRPr lang="en-US" sz="1800" dirty="0"/>
          </a:p>
        </p:txBody>
      </p:sp>
      <p:sp>
        <p:nvSpPr>
          <p:cNvPr id="94" name="Text 92"/>
          <p:cNvSpPr/>
          <p:nvPr/>
        </p:nvSpPr>
        <p:spPr>
          <a:xfrm>
            <a:off x="7863840" y="2350008"/>
            <a:ext cx="3337560" cy="7955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maximum koncentrace • čas do maxima • celková </a:t>
            </a:r>
            <a:r>
              <a:rPr lang="en-US" sz="1800" dirty="0" err="1">
                <a:solidFill>
                  <a:srgbClr val="1D2733"/>
                </a:solidFill>
              </a:rPr>
              <a:t>expozice</a:t>
            </a:r>
            <a:r>
              <a:rPr lang="en-US" sz="1800" dirty="0">
                <a:solidFill>
                  <a:srgbClr val="1D2733"/>
                </a:solidFill>
              </a:rPr>
              <a:t>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• rychlost eliminace z plazmy t½</a:t>
            </a:r>
            <a:endParaRPr lang="en-US" sz="1800" dirty="0"/>
          </a:p>
        </p:txBody>
      </p:sp>
      <p:sp>
        <p:nvSpPr>
          <p:cNvPr id="95" name="Shape 93"/>
          <p:cNvSpPr/>
          <p:nvPr/>
        </p:nvSpPr>
        <p:spPr>
          <a:xfrm>
            <a:off x="7635240" y="3520440"/>
            <a:ext cx="3749040" cy="1508760"/>
          </a:xfrm>
          <a:prstGeom prst="roundRect">
            <a:avLst>
              <a:gd name="adj" fmla="val 3636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6" name="Shape 94"/>
          <p:cNvSpPr/>
          <p:nvPr/>
        </p:nvSpPr>
        <p:spPr>
          <a:xfrm>
            <a:off x="7635240" y="3520440"/>
            <a:ext cx="73152" cy="1508760"/>
          </a:xfrm>
          <a:prstGeom prst="rect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7" name="Text 95"/>
          <p:cNvSpPr/>
          <p:nvPr/>
        </p:nvSpPr>
        <p:spPr>
          <a:xfrm>
            <a:off x="7863840" y="3685032"/>
            <a:ext cx="33375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8B3B"/>
                </a:solidFill>
              </a:rPr>
              <a:t>PD — co měříme</a:t>
            </a:r>
            <a:endParaRPr lang="en-US" sz="1800" dirty="0"/>
          </a:p>
        </p:txBody>
      </p:sp>
      <p:sp>
        <p:nvSpPr>
          <p:cNvPr id="98" name="Text 96"/>
          <p:cNvSpPr/>
          <p:nvPr/>
        </p:nvSpPr>
        <p:spPr>
          <a:xfrm>
            <a:off x="7863840" y="4087368"/>
            <a:ext cx="3337560" cy="7955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PGE₂ • horečka • </a:t>
            </a:r>
            <a:r>
              <a:rPr lang="en-US" sz="1800" dirty="0" err="1">
                <a:solidFill>
                  <a:srgbClr val="1D2733"/>
                </a:solidFill>
              </a:rPr>
              <a:t>bolestivost</a:t>
            </a:r>
            <a:r>
              <a:rPr lang="en-US" sz="1800" dirty="0">
                <a:solidFill>
                  <a:srgbClr val="1D2733"/>
                </a:solidFill>
              </a:rPr>
              <a:t>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• nociceptivní práh • zatěžování končetiny • chůze • chování</a:t>
            </a:r>
            <a:endParaRPr lang="en-US" sz="1800" dirty="0"/>
          </a:p>
        </p:txBody>
      </p:sp>
      <p:sp>
        <p:nvSpPr>
          <p:cNvPr id="99" name="Text 97"/>
          <p:cNvSpPr/>
          <p:nvPr/>
        </p:nvSpPr>
        <p:spPr>
          <a:xfrm>
            <a:off x="822960" y="5669280"/>
            <a:ext cx="1056132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24D"/>
                </a:solidFill>
              </a:rPr>
              <a:t>Distribuce do zanícené tkáně, vazba na bílkoviny a nelineární vztah koncentrace–účinek vysvětlují, proč krátké plazmatické t½ nemusí znamenat krátkou klinickou analgezii.</a:t>
            </a:r>
            <a:endParaRPr lang="en-US" sz="1800" dirty="0"/>
          </a:p>
        </p:txBody>
      </p:sp>
      <p:sp>
        <p:nvSpPr>
          <p:cNvPr id="100" name="Text 98"/>
          <p:cNvSpPr/>
          <p:nvPr/>
        </p:nvSpPr>
        <p:spPr>
          <a:xfrm>
            <a:off x="621792" y="6565392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6E7881"/>
                </a:solidFill>
              </a:rPr>
              <a:t>Kissell et al. J Dairy Sci. 2012;95:7151–7157.</a:t>
            </a:r>
            <a:endParaRPr lang="en-US" sz="1100" dirty="0"/>
          </a:p>
        </p:txBody>
      </p:sp>
      <p:pic>
        <p:nvPicPr>
          <p:cNvPr id="102" name="Obrázek 101">
            <a:extLst>
              <a:ext uri="{FF2B5EF4-FFF2-40B4-BE49-F238E27FC236}">
                <a16:creationId xmlns:a16="http://schemas.microsoft.com/office/drawing/2014/main" id="{A7F769A1-A6BE-837C-1E64-DCEEA627E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0" y="24296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7660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Od molekuly ke klinickému rozhodnutí — 5 základních kroků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KLINICKÉ ROZHODOVÁNÍ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731520" y="1307592"/>
            <a:ext cx="475488" cy="475488"/>
          </a:xfrm>
          <a:prstGeom prst="ellipse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731520" y="1316736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17320" y="1234440"/>
            <a:ext cx="21488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68C8C"/>
                </a:solidFill>
              </a:rPr>
              <a:t>MECHANISMUS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20440" y="1119766"/>
            <a:ext cx="758952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D2733"/>
                </a:solidFill>
              </a:rPr>
              <a:t>Co molekula inhibuje a jak to může ovlivnit bolest, horečku a zánět?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960120" y="1828800"/>
            <a:ext cx="0" cy="320040"/>
          </a:xfrm>
          <a:prstGeom prst="line">
            <a:avLst/>
          </a:prstGeom>
          <a:noFill/>
          <a:ln w="254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731520" y="2276856"/>
            <a:ext cx="475488" cy="475488"/>
          </a:xfrm>
          <a:prstGeom prst="ellipse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731520" y="2286000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417320" y="2203704"/>
            <a:ext cx="21488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68C8C"/>
                </a:solidFill>
              </a:rPr>
              <a:t>PK / EXPOZICE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20440" y="2176272"/>
            <a:ext cx="758952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D2733"/>
                </a:solidFill>
              </a:rPr>
              <a:t>Jak rychle se dostane do organismu, jak dlouho je přítomna a co mění cesta podání?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960120" y="2798064"/>
            <a:ext cx="0" cy="320040"/>
          </a:xfrm>
          <a:prstGeom prst="line">
            <a:avLst/>
          </a:prstGeom>
          <a:noFill/>
          <a:ln w="254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731520" y="3246120"/>
            <a:ext cx="475488" cy="475488"/>
          </a:xfrm>
          <a:prstGeom prst="ellipse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731520" y="3255264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417320" y="3172968"/>
            <a:ext cx="21488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68C8C"/>
                </a:solidFill>
              </a:rPr>
              <a:t>PD / ÚČINEK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3520440" y="3145536"/>
            <a:ext cx="758952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D2733"/>
                </a:solidFill>
              </a:rPr>
              <a:t>PGE₂, horečka, bolestivost, chování nebo lokomoce?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960120" y="3767328"/>
            <a:ext cx="0" cy="320040"/>
          </a:xfrm>
          <a:prstGeom prst="line">
            <a:avLst/>
          </a:prstGeom>
          <a:noFill/>
          <a:ln w="254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Shape 18"/>
          <p:cNvSpPr/>
          <p:nvPr/>
        </p:nvSpPr>
        <p:spPr>
          <a:xfrm>
            <a:off x="731520" y="4215384"/>
            <a:ext cx="475488" cy="475488"/>
          </a:xfrm>
          <a:prstGeom prst="ellipse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731520" y="4224528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417320" y="4142232"/>
            <a:ext cx="21488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8B3B"/>
                </a:solidFill>
              </a:rPr>
              <a:t>KLINICKÁ DATA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3520440" y="4114800"/>
            <a:ext cx="758952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D2733"/>
                </a:solidFill>
              </a:rPr>
              <a:t>Rescue treatment, kulhání, příjem krmiva, produkce či reprodukce?</a:t>
            </a:r>
            <a:endParaRPr lang="en-US" sz="1900" dirty="0"/>
          </a:p>
        </p:txBody>
      </p:sp>
      <p:sp>
        <p:nvSpPr>
          <p:cNvPr id="24" name="Shape 22"/>
          <p:cNvSpPr/>
          <p:nvPr/>
        </p:nvSpPr>
        <p:spPr>
          <a:xfrm>
            <a:off x="960120" y="4736592"/>
            <a:ext cx="0" cy="320040"/>
          </a:xfrm>
          <a:prstGeom prst="line">
            <a:avLst/>
          </a:prstGeom>
          <a:noFill/>
          <a:ln w="254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Shape 23"/>
          <p:cNvSpPr/>
          <p:nvPr/>
        </p:nvSpPr>
        <p:spPr>
          <a:xfrm>
            <a:off x="731520" y="5184648"/>
            <a:ext cx="475488" cy="475488"/>
          </a:xfrm>
          <a:prstGeom prst="ellipse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6" name="Text 24"/>
          <p:cNvSpPr/>
          <p:nvPr/>
        </p:nvSpPr>
        <p:spPr>
          <a:xfrm>
            <a:off x="731520" y="5193792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417320" y="5111496"/>
            <a:ext cx="21488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8B3B"/>
                </a:solidFill>
              </a:rPr>
              <a:t>KONKRÉTNÍ PACIENT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3520440" y="5084064"/>
            <a:ext cx="758952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D2733"/>
                </a:solidFill>
              </a:rPr>
              <a:t>Hydratace, perfuze, GIT/renální riziko, fáze laktace a kauzální léčba.</a:t>
            </a:r>
            <a:endParaRPr lang="en-US" sz="1900" dirty="0"/>
          </a:p>
        </p:txBody>
      </p:sp>
      <p:pic>
        <p:nvPicPr>
          <p:cNvPr id="30" name="Obrázek 29">
            <a:extLst>
              <a:ext uri="{FF2B5EF4-FFF2-40B4-BE49-F238E27FC236}">
                <a16:creationId xmlns:a16="http://schemas.microsoft.com/office/drawing/2014/main" id="{DF5202FE-A7F5-F972-EBA5-1D0D50D6B8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0" y="0"/>
            <a:ext cx="5319325" cy="6858000"/>
          </a:xfrm>
          <a:prstGeom prst="rect">
            <a:avLst/>
          </a:prstGeom>
        </p:spPr>
      </p:pic>
      <p:pic>
        <p:nvPicPr>
          <p:cNvPr id="31" name="Obrázek 30">
            <a:extLst>
              <a:ext uri="{FF2B5EF4-FFF2-40B4-BE49-F238E27FC236}">
                <a16:creationId xmlns:a16="http://schemas.microsoft.com/office/drawing/2014/main" id="{24466F7A-1B3F-DB46-E251-D5C99DCE6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49176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Jednotlivá NSAID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SROVNÁNÍ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85800" y="1234440"/>
            <a:ext cx="3474720" cy="1828800"/>
          </a:xfrm>
          <a:prstGeom prst="roundRect">
            <a:avLst>
              <a:gd name="adj" fmla="val 3000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685800" y="1234440"/>
            <a:ext cx="73152" cy="1828800"/>
          </a:xfrm>
          <a:prstGeom prst="rect">
            <a:avLst/>
          </a:prstGeom>
          <a:solidFill>
            <a:srgbClr val="B54B4B"/>
          </a:solidFill>
          <a:ln w="12700">
            <a:solidFill>
              <a:srgbClr val="B54B4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914400" y="1399032"/>
            <a:ext cx="30632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B54B4B"/>
                </a:solidFill>
              </a:rPr>
              <a:t>KETOPROFEN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14400" y="1801368"/>
            <a:ext cx="3063240" cy="11155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Mechanismus + PK/PD + kulhání + metritida + mastitida + praktické použití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70832" y="1234440"/>
            <a:ext cx="3474720" cy="1828800"/>
          </a:xfrm>
          <a:prstGeom prst="roundRect">
            <a:avLst>
              <a:gd name="adj" fmla="val 3000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4370832" y="1234440"/>
            <a:ext cx="73152" cy="18288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4599432" y="1399032"/>
            <a:ext cx="30632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68C8C"/>
                </a:solidFill>
              </a:rPr>
              <a:t>MELOXIKAM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599432" y="1801368"/>
            <a:ext cx="3063240" cy="11155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Mechanismus + delší expozice + odrohování + mastitida + kulhání + praktické použití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046720" y="1234440"/>
            <a:ext cx="3474720" cy="1828800"/>
          </a:xfrm>
          <a:prstGeom prst="roundRect">
            <a:avLst>
              <a:gd name="adj" fmla="val 3000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8046720" y="1234440"/>
            <a:ext cx="73152" cy="1828800"/>
          </a:xfrm>
          <a:prstGeom prst="rect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8275320" y="1399032"/>
            <a:ext cx="30632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8B3B"/>
                </a:solidFill>
              </a:rPr>
              <a:t>FLUNIXIN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275320" y="1801368"/>
            <a:ext cx="3063240" cy="11155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Akutní analgezie, systémová zánětlivá odpověď, route a peripartální timing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514600" y="3429000"/>
            <a:ext cx="3474720" cy="1828800"/>
          </a:xfrm>
          <a:prstGeom prst="roundRect">
            <a:avLst>
              <a:gd name="adj" fmla="val 3000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Shape 16"/>
          <p:cNvSpPr/>
          <p:nvPr/>
        </p:nvSpPr>
        <p:spPr>
          <a:xfrm>
            <a:off x="2514600" y="3429000"/>
            <a:ext cx="73152" cy="1828800"/>
          </a:xfrm>
          <a:prstGeom prst="rect">
            <a:avLst/>
          </a:prstGeom>
          <a:solidFill>
            <a:srgbClr val="4C78A8"/>
          </a:solidFill>
          <a:ln w="127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7"/>
          <p:cNvSpPr/>
          <p:nvPr/>
        </p:nvSpPr>
        <p:spPr>
          <a:xfrm>
            <a:off x="2743200" y="3593592"/>
            <a:ext cx="30632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4C78A8"/>
                </a:solidFill>
              </a:rPr>
              <a:t>CARPROFEN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2743200" y="3995928"/>
            <a:ext cx="3063240" cy="11155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Dlouhá expozice a omezenější moderní dairy evidence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6199632" y="3429000"/>
            <a:ext cx="3474720" cy="1828800"/>
          </a:xfrm>
          <a:prstGeom prst="roundRect">
            <a:avLst>
              <a:gd name="adj" fmla="val 3000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Shape 20"/>
          <p:cNvSpPr/>
          <p:nvPr/>
        </p:nvSpPr>
        <p:spPr>
          <a:xfrm>
            <a:off x="6199632" y="3429000"/>
            <a:ext cx="73152" cy="1828800"/>
          </a:xfrm>
          <a:prstGeom prst="rect">
            <a:avLst/>
          </a:prstGeom>
          <a:solidFill>
            <a:srgbClr val="5A8F62"/>
          </a:solidFill>
          <a:ln w="12700">
            <a:solidFill>
              <a:srgbClr val="5A8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Text 21"/>
          <p:cNvSpPr/>
          <p:nvPr/>
        </p:nvSpPr>
        <p:spPr>
          <a:xfrm>
            <a:off x="6428232" y="3593592"/>
            <a:ext cx="30632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5A8F62"/>
                </a:solidFill>
              </a:rPr>
              <a:t>TOLFENAMÁT / SALICYLÁT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6428232" y="3995928"/>
            <a:ext cx="3063240" cy="11155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Specifická klinická a mechanistická data; menší evidence base než u hlavních molekul</a:t>
            </a:r>
            <a:endParaRPr lang="en-US" sz="1800" dirty="0"/>
          </a:p>
        </p:txBody>
      </p:sp>
      <p:pic>
        <p:nvPicPr>
          <p:cNvPr id="26" name="Obrázek 25">
            <a:extLst>
              <a:ext uri="{FF2B5EF4-FFF2-40B4-BE49-F238E27FC236}">
                <a16:creationId xmlns:a16="http://schemas.microsoft.com/office/drawing/2014/main" id="{0DD33933-F459-4897-F528-4E5E04FD5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11" y="3105869"/>
            <a:ext cx="2267909" cy="975445"/>
          </a:xfrm>
          <a:prstGeom prst="rect">
            <a:avLst/>
          </a:prstGeom>
        </p:spPr>
      </p:pic>
      <p:pic>
        <p:nvPicPr>
          <p:cNvPr id="28" name="Obrázek 27">
            <a:extLst>
              <a:ext uri="{FF2B5EF4-FFF2-40B4-BE49-F238E27FC236}">
                <a16:creationId xmlns:a16="http://schemas.microsoft.com/office/drawing/2014/main" id="{83C1E8AA-89BC-C41D-A0C6-AF91491A11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101" y="4542454"/>
            <a:ext cx="1955035" cy="2144232"/>
          </a:xfrm>
          <a:prstGeom prst="rect">
            <a:avLst/>
          </a:prstGeom>
        </p:spPr>
      </p:pic>
      <p:pic>
        <p:nvPicPr>
          <p:cNvPr id="30" name="Obrázek 29">
            <a:extLst>
              <a:ext uri="{FF2B5EF4-FFF2-40B4-BE49-F238E27FC236}">
                <a16:creationId xmlns:a16="http://schemas.microsoft.com/office/drawing/2014/main" id="{58964542-A97F-FD03-0EAD-B63C23B1F8B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053" t="7305" r="26842" b="3516"/>
          <a:stretch>
            <a:fillRect/>
          </a:stretch>
        </p:blipFill>
        <p:spPr>
          <a:xfrm>
            <a:off x="10656833" y="4167001"/>
            <a:ext cx="1363454" cy="2581271"/>
          </a:xfrm>
          <a:prstGeom prst="rect">
            <a:avLst/>
          </a:prstGeom>
        </p:spPr>
      </p:pic>
      <p:pic>
        <p:nvPicPr>
          <p:cNvPr id="27" name="Obrázek 26">
            <a:extLst>
              <a:ext uri="{FF2B5EF4-FFF2-40B4-BE49-F238E27FC236}">
                <a16:creationId xmlns:a16="http://schemas.microsoft.com/office/drawing/2014/main" id="{6305BA0C-F1C8-AF7D-D430-C6E21313A4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91" y="0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9814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Ketoprofen — mechanismus a farmakologický profil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1052493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KETOPROFEN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1069848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54B4B"/>
                </a:solidFill>
              </a:rPr>
              <a:t>Neselektivní NSAID s rychlým nástupem; krátká plazmatická eliminace však nepopisuje délku klinického účinku.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85800" y="1828800"/>
            <a:ext cx="3520440" cy="3474720"/>
          </a:xfrm>
          <a:prstGeom prst="roundRect">
            <a:avLst>
              <a:gd name="adj" fmla="val 1579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685800" y="1828800"/>
            <a:ext cx="73152" cy="3474720"/>
          </a:xfrm>
          <a:prstGeom prst="rect">
            <a:avLst/>
          </a:prstGeom>
          <a:solidFill>
            <a:srgbClr val="B54B4B"/>
          </a:solidFill>
          <a:ln w="12700">
            <a:solidFill>
              <a:srgbClr val="B54B4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914400" y="199339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B54B4B"/>
                </a:solidFill>
              </a:rPr>
              <a:t>MECHANISMUS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14400" y="2395728"/>
            <a:ext cx="3108960" cy="27614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Reverzibilně inhibuje COX-1 i COX-2 → ↓ prostaglandiny, zejména PGE₂ → nižší citlivost receptorů bolesti, snížení horečky a utlumení zánětlivé reakce.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343400" y="1828800"/>
            <a:ext cx="3520440" cy="3474720"/>
          </a:xfrm>
          <a:prstGeom prst="roundRect">
            <a:avLst>
              <a:gd name="adj" fmla="val 1579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4343400" y="1828800"/>
            <a:ext cx="73152" cy="3474720"/>
          </a:xfrm>
          <a:prstGeom prst="rect">
            <a:avLst/>
          </a:prstGeom>
          <a:solidFill>
            <a:srgbClr val="4C78A8"/>
          </a:solidFill>
          <a:ln w="127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4572000" y="199339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4C78A8"/>
                </a:solidFill>
              </a:rPr>
              <a:t>PK / PD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72000" y="2395728"/>
            <a:ext cx="3108960" cy="27614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Relativně krátký plazmatický poločas ≠ stejně krátká doba účinku.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 err="1">
                <a:solidFill>
                  <a:srgbClr val="1D2733"/>
                </a:solidFill>
              </a:rPr>
              <a:t>Efekt</a:t>
            </a:r>
            <a:r>
              <a:rPr lang="en-US" sz="1800" dirty="0">
                <a:solidFill>
                  <a:srgbClr val="1D2733"/>
                </a:solidFill>
              </a:rPr>
              <a:t> může přetrvávat díky distribuci do tkání a pokračující inhibici tvorby prostaglandinů.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001000" y="1828800"/>
            <a:ext cx="3520440" cy="3474720"/>
          </a:xfrm>
          <a:prstGeom prst="roundRect">
            <a:avLst>
              <a:gd name="adj" fmla="val 1579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8001000" y="1828800"/>
            <a:ext cx="73152" cy="3474720"/>
          </a:xfrm>
          <a:prstGeom prst="rect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8229600" y="199339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8B3B"/>
                </a:solidFill>
              </a:rPr>
              <a:t>VÝHODY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229600" y="2395728"/>
            <a:ext cx="3108960" cy="27614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Rychlý analgetický, protizánětlivý a antipyretický účinek.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 err="1">
                <a:solidFill>
                  <a:srgbClr val="1D2733"/>
                </a:solidFill>
              </a:rPr>
              <a:t>Vhodný</a:t>
            </a:r>
            <a:r>
              <a:rPr lang="en-US" sz="1800" dirty="0">
                <a:solidFill>
                  <a:srgbClr val="1D2733"/>
                </a:solidFill>
              </a:rPr>
              <a:t> zejména pro akutní bolestivé a zánětlivé stavy; klinická data např. u kulhání a metritidy.</a:t>
            </a:r>
            <a:endParaRPr lang="en-US" sz="1800" dirty="0"/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747C0220-F4BC-9BD0-B24A-EF985CC21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1" y="15035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2281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Ketoprofen — klinická data: kulhání, metritida, pooperační bolest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KETOPROFEN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85800" y="1234440"/>
            <a:ext cx="3520440" cy="425196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685800" y="1234440"/>
            <a:ext cx="73152" cy="4251960"/>
          </a:xfrm>
          <a:prstGeom prst="rect">
            <a:avLst/>
          </a:prstGeom>
          <a:solidFill>
            <a:srgbClr val="B54B4B"/>
          </a:solidFill>
          <a:ln w="12700">
            <a:solidFill>
              <a:srgbClr val="B54B4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914400" y="139903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B54B4B"/>
                </a:solidFill>
              </a:rPr>
              <a:t>KULHÁNÍ / PAZNEHTY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14400" y="1801368"/>
            <a:ext cx="3108960" cy="3538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Součást multimodální terapie: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1. diagnostika léze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2. terapeutická úprava paznehtu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3. odlehčení zdravého paznehtu (podkova)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4. NSAID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 err="1">
                <a:solidFill>
                  <a:srgbClr val="1D2733"/>
                </a:solidFill>
              </a:rPr>
              <a:t>Novější</a:t>
            </a:r>
            <a:r>
              <a:rPr lang="en-US" sz="1800" dirty="0">
                <a:solidFill>
                  <a:srgbClr val="1D2733"/>
                </a:solidFill>
              </a:rPr>
              <a:t> </a:t>
            </a:r>
            <a:r>
              <a:rPr lang="cs-CZ" sz="1800" dirty="0">
                <a:solidFill>
                  <a:srgbClr val="1D2733"/>
                </a:solidFill>
              </a:rPr>
              <a:t>vědecké</a:t>
            </a:r>
            <a:r>
              <a:rPr lang="en-US" sz="1800" dirty="0">
                <a:solidFill>
                  <a:srgbClr val="1D2733"/>
                </a:solidFill>
              </a:rPr>
              <a:t> práce podporují přínos NSAID v tomto praktickém modelu.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3400" y="1234440"/>
            <a:ext cx="3520440" cy="425196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4343400" y="1234440"/>
            <a:ext cx="73152" cy="425196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4572000" y="139903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68C8C"/>
                </a:solidFill>
              </a:rPr>
              <a:t>ČASNÁ METRITIDA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572000" y="1801368"/>
            <a:ext cx="3108960" cy="3538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Paiano et al. 2024: 193 krav.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Ketoprofen 3 mg/kg každých 24 h po 3 dny vs. ceftiofur.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Klinické vyřešení 92 % vs. 96 %; rozdíl nebyl statisticky významný.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Zajímavý signál pro antimicrobial stewardship při přesně definovaném protokolu.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001000" y="1234440"/>
            <a:ext cx="3520440" cy="425196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8001000" y="1234440"/>
            <a:ext cx="73152" cy="4251960"/>
          </a:xfrm>
          <a:prstGeom prst="rect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8229600" y="139903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62500" lnSpcReduction="2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8B3B"/>
                </a:solidFill>
              </a:rPr>
              <a:t>POOPERAČNÍ BOLEST / PORODNÍ PORANĚNÍ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229600" y="1801368"/>
            <a:ext cx="3108960" cy="3538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Ketoprofen byl hodnocen jako součást pooperační analgezie a možnost snížení horečky po chirurgické korekci levostranné dislokace slezu.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Porodní poranění: první pomoc před určením rozsahu a závažnosti poranění.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22960" y="5715000"/>
            <a:ext cx="1051560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324D"/>
                </a:solidFill>
              </a:rPr>
              <a:t>Silná pozice tam, kde potřebujeme rychlou kontrolu bolesti, horečky a zánětu a zároveň řešíme příčinu onemocnění.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621792" y="6565392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6E7881"/>
                </a:solidFill>
              </a:rPr>
              <a:t>Latosinski et al. 2020; Paiano et al. 2024; Wilson et al. 2025; Krömker et al. 2025; Newby NC et al. J Dairy Sci. 2013;96:1511–1520.</a:t>
            </a:r>
            <a:endParaRPr lang="en-US" sz="1100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B3255B7A-34C9-EE71-30F8-40D048CBA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44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6072" y="46876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Paiano 2024: časná metritida — klinické vyřešení a antibiotická expozice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KETOPROFEN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097280"/>
            <a:ext cx="10698480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5D6873"/>
                </a:solidFill>
              </a:rPr>
              <a:t>193 krav • časná detekce • ketoprofen vs. ceftiofur po 3 dny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22960" y="1691640"/>
            <a:ext cx="512064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Klinické vyřešení metritidy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097280" y="2649931"/>
            <a:ext cx="2125980" cy="1556309"/>
          </a:xfrm>
          <a:prstGeom prst="rect">
            <a:avLst/>
          </a:prstGeom>
          <a:solidFill>
            <a:srgbClr val="B54B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097280" y="2284171"/>
            <a:ext cx="212598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92 %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097280" y="4270248"/>
            <a:ext cx="212598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Ketoprofen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543300" y="2582266"/>
            <a:ext cx="2125980" cy="1623974"/>
          </a:xfrm>
          <a:prstGeom prst="rect">
            <a:avLst/>
          </a:prstGeom>
          <a:solidFill>
            <a:srgbClr val="4C78A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3543300" y="2216506"/>
            <a:ext cx="212598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96 %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543300" y="4270248"/>
            <a:ext cx="212598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Ceftiofur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1097280" y="4206240"/>
            <a:ext cx="4572000" cy="0"/>
          </a:xfrm>
          <a:prstGeom prst="line">
            <a:avLst/>
          </a:prstGeom>
          <a:noFill/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6400800" y="1691640"/>
            <a:ext cx="475488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Průměrný počet antibiotických dávek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6812280" y="4074081"/>
            <a:ext cx="1851660" cy="132159"/>
          </a:xfrm>
          <a:prstGeom prst="rect">
            <a:avLst/>
          </a:prstGeom>
          <a:solidFill>
            <a:srgbClr val="168C8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6812280" y="3708321"/>
            <a:ext cx="185166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0.25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812280" y="4270248"/>
            <a:ext cx="185166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Ketoprofen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983980" y="2578037"/>
            <a:ext cx="1851660" cy="1628204"/>
          </a:xfrm>
          <a:prstGeom prst="rect">
            <a:avLst/>
          </a:prstGeom>
          <a:solidFill>
            <a:srgbClr val="4C78A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7"/>
          <p:cNvSpPr/>
          <p:nvPr/>
        </p:nvSpPr>
        <p:spPr>
          <a:xfrm>
            <a:off x="8983980" y="2212277"/>
            <a:ext cx="185166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3.08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8983980" y="4270248"/>
            <a:ext cx="185166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Ceftiofur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812280" y="4206240"/>
            <a:ext cx="4023360" cy="0"/>
          </a:xfrm>
          <a:prstGeom prst="line">
            <a:avLst/>
          </a:prstGeom>
          <a:noFill/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Text 20"/>
          <p:cNvSpPr/>
          <p:nvPr/>
        </p:nvSpPr>
        <p:spPr>
          <a:xfrm>
            <a:off x="914400" y="4983480"/>
            <a:ext cx="10332720" cy="685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Klinické vyřešení se statisticky nelišilo (P = 0,25), ale ketoprofenová skupina dostala výrazně méně antibiotických dávek (P &lt; 0,01).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914400" y="5715000"/>
            <a:ext cx="103327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5D6873"/>
                </a:solidFill>
              </a:rPr>
              <a:t>Interpretace: pilotní studie, časná detekce a přesně definovaný protokol — ne obecná náhrada antibiotik u každé metritidy.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621792" y="6565392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6E7881"/>
                </a:solidFill>
              </a:rPr>
              <a:t>Paiano RB et al. J Dairy Sci. 2024;107:8366–8377. doi:10.3168/jds.2023-24585.</a:t>
            </a:r>
            <a:endParaRPr lang="en-US" sz="1100" dirty="0"/>
          </a:p>
        </p:txBody>
      </p:sp>
      <p:pic>
        <p:nvPicPr>
          <p:cNvPr id="26" name="Obrázek 25">
            <a:extLst>
              <a:ext uri="{FF2B5EF4-FFF2-40B4-BE49-F238E27FC236}">
                <a16:creationId xmlns:a16="http://schemas.microsoft.com/office/drawing/2014/main" id="{4DC6BE26-7558-EE4D-B54C-75A8003CB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67837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Ketoprofen — shrnutí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KETOPROFEN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097280"/>
            <a:ext cx="1069848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54B4B"/>
                </a:solidFill>
              </a:rPr>
              <a:t>Rychlý klinický „nástroj“, jehož přínos závisí na správném disease protocol</a:t>
            </a:r>
            <a:r>
              <a:rPr lang="cs-CZ" sz="2200" b="1" dirty="0">
                <a:solidFill>
                  <a:srgbClr val="B54B4B"/>
                </a:solidFill>
              </a:rPr>
              <a:t>u</a:t>
            </a:r>
            <a:r>
              <a:rPr lang="en-US" sz="2200" b="1" dirty="0">
                <a:solidFill>
                  <a:srgbClr val="B54B4B"/>
                </a:solidFill>
              </a:rPr>
              <a:t>.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731520" y="1828800"/>
            <a:ext cx="3429000" cy="3383280"/>
          </a:xfrm>
          <a:prstGeom prst="roundRect">
            <a:avLst>
              <a:gd name="adj" fmla="val 1622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731520" y="1828800"/>
            <a:ext cx="73152" cy="3383280"/>
          </a:xfrm>
          <a:prstGeom prst="rect">
            <a:avLst/>
          </a:prstGeom>
          <a:solidFill>
            <a:srgbClr val="B54B4B"/>
          </a:solidFill>
          <a:ln w="12700">
            <a:solidFill>
              <a:srgbClr val="B54B4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960120" y="1993392"/>
            <a:ext cx="301752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B54B4B"/>
                </a:solidFill>
              </a:rPr>
              <a:t>PROČ ANO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60120" y="2395728"/>
            <a:ext cx="3017520" cy="2670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Rychlá COX inhibice, dobrá analgetická logika a klinická data.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Bolestivé kulhání a paznehtové </a:t>
            </a:r>
            <a:r>
              <a:rPr lang="en-US" sz="1800" dirty="0" err="1">
                <a:solidFill>
                  <a:srgbClr val="1D2733"/>
                </a:solidFill>
              </a:rPr>
              <a:t>léze</a:t>
            </a:r>
            <a:r>
              <a:rPr lang="en-US" sz="1800" dirty="0">
                <a:solidFill>
                  <a:srgbClr val="1D2733"/>
                </a:solidFill>
              </a:rPr>
              <a:t>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cs-CZ" sz="1800" dirty="0">
                <a:solidFill>
                  <a:srgbClr val="1D2733"/>
                </a:solidFill>
              </a:rPr>
              <a:t>Č</a:t>
            </a:r>
            <a:r>
              <a:rPr lang="en-US" sz="1800" dirty="0" err="1">
                <a:solidFill>
                  <a:srgbClr val="1D2733"/>
                </a:solidFill>
              </a:rPr>
              <a:t>asná</a:t>
            </a:r>
            <a:r>
              <a:rPr lang="en-US" sz="1800" dirty="0">
                <a:solidFill>
                  <a:srgbClr val="1D2733"/>
                </a:solidFill>
              </a:rPr>
              <a:t> metritida ve vhodně definovaném </a:t>
            </a:r>
            <a:r>
              <a:rPr lang="en-US" sz="1800" dirty="0" err="1">
                <a:solidFill>
                  <a:srgbClr val="1D2733"/>
                </a:solidFill>
              </a:rPr>
              <a:t>protokolu</a:t>
            </a:r>
            <a:r>
              <a:rPr lang="en-US" sz="1800" dirty="0">
                <a:solidFill>
                  <a:srgbClr val="1D2733"/>
                </a:solidFill>
              </a:rPr>
              <a:t>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cs-CZ" dirty="0">
                <a:solidFill>
                  <a:srgbClr val="1D2733"/>
                </a:solidFill>
              </a:rPr>
              <a:t>S</a:t>
            </a:r>
            <a:r>
              <a:rPr lang="en-US" sz="1800" dirty="0" err="1">
                <a:solidFill>
                  <a:srgbClr val="1D2733"/>
                </a:solidFill>
              </a:rPr>
              <a:t>tavy</a:t>
            </a:r>
            <a:r>
              <a:rPr lang="en-US" sz="1800" dirty="0">
                <a:solidFill>
                  <a:srgbClr val="1D2733"/>
                </a:solidFill>
              </a:rPr>
              <a:t>, kde chceme rychlou odpověď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370832" y="1828800"/>
            <a:ext cx="3429000" cy="3383280"/>
          </a:xfrm>
          <a:prstGeom prst="roundRect">
            <a:avLst>
              <a:gd name="adj" fmla="val 1622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4370832" y="1828800"/>
            <a:ext cx="73152" cy="3383280"/>
          </a:xfrm>
          <a:prstGeom prst="rect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4599432" y="1993392"/>
            <a:ext cx="301752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8B3B"/>
                </a:solidFill>
              </a:rPr>
              <a:t>CO NEPŘECEŇOVAT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99432" y="2395728"/>
            <a:ext cx="3017520" cy="2670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NSAID samo neřeší mechanickou lézi, infekci ani dehydrataci.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 err="1">
                <a:solidFill>
                  <a:srgbClr val="1D2733"/>
                </a:solidFill>
              </a:rPr>
              <a:t>Protizánětlivý</a:t>
            </a:r>
            <a:r>
              <a:rPr lang="en-US" sz="1800" dirty="0">
                <a:solidFill>
                  <a:srgbClr val="1D2733"/>
                </a:solidFill>
              </a:rPr>
              <a:t> efekt se nemusí automaticky promítnout do </a:t>
            </a:r>
            <a:r>
              <a:rPr lang="en-US" sz="1800" dirty="0" err="1">
                <a:solidFill>
                  <a:srgbClr val="1D2733"/>
                </a:solidFill>
              </a:rPr>
              <a:t>vyššího</a:t>
            </a:r>
            <a:r>
              <a:rPr lang="en-US" sz="1800" dirty="0">
                <a:solidFill>
                  <a:srgbClr val="1D2733"/>
                </a:solidFill>
              </a:rPr>
              <a:t> </a:t>
            </a:r>
            <a:r>
              <a:rPr lang="cs-CZ" sz="1800" dirty="0">
                <a:solidFill>
                  <a:srgbClr val="1D2733"/>
                </a:solidFill>
              </a:rPr>
              <a:t>klinického vyléčení.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001000" y="1828800"/>
            <a:ext cx="3429000" cy="3383280"/>
          </a:xfrm>
          <a:prstGeom prst="roundRect">
            <a:avLst>
              <a:gd name="adj" fmla="val 1622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8001000" y="1828800"/>
            <a:ext cx="73152" cy="3383280"/>
          </a:xfrm>
          <a:prstGeom prst="rect">
            <a:avLst/>
          </a:prstGeom>
          <a:solidFill>
            <a:srgbClr val="4C78A8"/>
          </a:solidFill>
          <a:ln w="127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8229600" y="1993392"/>
            <a:ext cx="301752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4C78A8"/>
                </a:solidFill>
              </a:rPr>
              <a:t>JAK POROVNÁVAT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229600" y="2395728"/>
            <a:ext cx="3017520" cy="2670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Rychlý nástup a flexibilní využití u akutní bolesti.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 err="1">
                <a:solidFill>
                  <a:srgbClr val="1D2733"/>
                </a:solidFill>
              </a:rPr>
              <a:t>Oproti</a:t>
            </a:r>
            <a:r>
              <a:rPr lang="en-US" sz="1800" dirty="0">
                <a:solidFill>
                  <a:srgbClr val="1D2733"/>
                </a:solidFill>
              </a:rPr>
              <a:t> meloxikamu kratší expozice; oproti flunixinu především analgezie a multimodální terapie.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21792" y="6565392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6E7881"/>
                </a:solidFill>
              </a:rPr>
              <a:t>Konkrétní dávkování, cesta podání a ochranná lhůta vždy podle konkrétního registrovaného přípravku.</a:t>
            </a:r>
            <a:endParaRPr lang="en-US" sz="1100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83ABC6AA-9BE7-A032-7A8E-38623C0DD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0381" y="4586994"/>
            <a:ext cx="2070623" cy="2271006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E584A970-0013-2720-24E8-C37E82BCA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4413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6072" y="47679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Meloxikam — mechanismus a farmakologický profil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MELOXIKAM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106984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</a:rPr>
              <a:t>COX-2 preferenční, nikoli absolutně selektivní NSAID. Praktickou výhodou je spojení delší expozice s kvalitní pain/welfare evidencí.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85800" y="1828800"/>
            <a:ext cx="3520440" cy="3474720"/>
          </a:xfrm>
          <a:prstGeom prst="roundRect">
            <a:avLst>
              <a:gd name="adj" fmla="val 1579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685800" y="1828800"/>
            <a:ext cx="73152" cy="347472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914400" y="199339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68C8C"/>
                </a:solidFill>
              </a:rPr>
              <a:t>MECHANISMUS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14400" y="2395728"/>
            <a:ext cx="3108960" cy="27614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Inhibuje COX-1 i COX-2, ale v řadě bovinních/veterinárních modelů vykazuje relativní preferenci pro COX-2.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 err="1">
                <a:solidFill>
                  <a:srgbClr val="1D2733"/>
                </a:solidFill>
              </a:rPr>
              <a:t>Pokles</a:t>
            </a:r>
            <a:r>
              <a:rPr lang="en-US" sz="1800" dirty="0">
                <a:solidFill>
                  <a:srgbClr val="1D2733"/>
                </a:solidFill>
              </a:rPr>
              <a:t> PGE₂ snižuje periferní senzibilizaci, bolest, horečku a zánětlivou odpověď.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343400" y="1828800"/>
            <a:ext cx="3520440" cy="3474720"/>
          </a:xfrm>
          <a:prstGeom prst="roundRect">
            <a:avLst>
              <a:gd name="adj" fmla="val 1579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4343400" y="1828800"/>
            <a:ext cx="73152" cy="3474720"/>
          </a:xfrm>
          <a:prstGeom prst="rect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4572000" y="199339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8B3B"/>
                </a:solidFill>
              </a:rPr>
              <a:t>COX-2 PREFERENCE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72000" y="2395728"/>
            <a:ext cx="3108960" cy="27614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Neznamená „COX-1 se neblokuje“ ani automaticky nulové GIT/renální riziko.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 err="1">
                <a:solidFill>
                  <a:srgbClr val="1D2733"/>
                </a:solidFill>
              </a:rPr>
              <a:t>Jde</a:t>
            </a:r>
            <a:r>
              <a:rPr lang="en-US" sz="1800" dirty="0">
                <a:solidFill>
                  <a:srgbClr val="1D2733"/>
                </a:solidFill>
              </a:rPr>
              <a:t> o relativní posun účinku při určitých koncentracích a v určitém assay.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001000" y="1828800"/>
            <a:ext cx="3520440" cy="3474720"/>
          </a:xfrm>
          <a:prstGeom prst="roundRect">
            <a:avLst>
              <a:gd name="adj" fmla="val 1579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8001000" y="1828800"/>
            <a:ext cx="73152" cy="3474720"/>
          </a:xfrm>
          <a:prstGeom prst="rect">
            <a:avLst/>
          </a:prstGeom>
          <a:solidFill>
            <a:srgbClr val="4C78A8"/>
          </a:solidFill>
          <a:ln w="127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8229600" y="199339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4C78A8"/>
                </a:solidFill>
              </a:rPr>
              <a:t>PK / PD + VÝHODY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229600" y="2395728"/>
            <a:ext cx="3108960" cy="27614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Ve srovnání s ketoprofenem delší eliminační profil.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 err="1">
                <a:solidFill>
                  <a:srgbClr val="1D2733"/>
                </a:solidFill>
              </a:rPr>
              <a:t>Jednorázové</a:t>
            </a:r>
            <a:r>
              <a:rPr lang="en-US" sz="1800" dirty="0">
                <a:solidFill>
                  <a:srgbClr val="1D2733"/>
                </a:solidFill>
              </a:rPr>
              <a:t> podání může poskytnout delší analgetické krytí; silná dairy evidence v modelech bolesti, welfare, mastitidy, kulhání a průjmů telat.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21792" y="6565392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6E7881"/>
                </a:solidFill>
              </a:rPr>
              <a:t>Heinrich 2010; McDougall 2016; Warner 2021 a další JDS práce.</a:t>
            </a:r>
            <a:endParaRPr lang="en-US" sz="1100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940A637A-1F8A-79CA-A008-4952D70C7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7" y="3519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9406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Meloxikam po odrohování — analgezie nad rámec lokálního bloku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MELOXIKAM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10698480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5D6873"/>
                </a:solidFill>
              </a:rPr>
              <a:t>Heinrich et al. 2010 • 60 telat • všechna telata dostala lokální lidokain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22960" y="1645920"/>
            <a:ext cx="548640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7324D"/>
                </a:solidFill>
              </a:rPr>
              <a:t>Mechanický nociceptivní práh 4 h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1234440" y="3206618"/>
            <a:ext cx="2125980" cy="1273942"/>
          </a:xfrm>
          <a:prstGeom prst="rect">
            <a:avLst/>
          </a:prstGeom>
          <a:solidFill>
            <a:srgbClr val="4C78A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234440" y="2840858"/>
            <a:ext cx="212598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1.62 kgf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234440" y="4544568"/>
            <a:ext cx="212598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Kontrola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680460" y="2805562"/>
            <a:ext cx="2125980" cy="1674998"/>
          </a:xfrm>
          <a:prstGeom prst="rect">
            <a:avLst/>
          </a:prstGeom>
          <a:solidFill>
            <a:srgbClr val="4C78A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3680460" y="2439802"/>
            <a:ext cx="212598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2.13 kgf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680460" y="4544568"/>
            <a:ext cx="212598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Meloxikam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1234440" y="4480560"/>
            <a:ext cx="4572000" cy="0"/>
          </a:xfrm>
          <a:prstGeom prst="line">
            <a:avLst/>
          </a:prstGeom>
          <a:noFill/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6492240" y="1691640"/>
            <a:ext cx="4754880" cy="3108960"/>
          </a:xfrm>
          <a:prstGeom prst="roundRect">
            <a:avLst>
              <a:gd name="adj" fmla="val 1765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6492240" y="1691640"/>
            <a:ext cx="73152" cy="310896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6720840" y="1856232"/>
            <a:ext cx="434340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68C8C"/>
                </a:solidFill>
              </a:rPr>
              <a:t>CO TO ZNAMENÁ?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720840" y="2258568"/>
            <a:ext cx="4343400" cy="23957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Vyšší práh = tele tolerovalo větší tlak před reakcí. Meloxikam tedy snížil citlivost na bolest.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Kontrola: 1,62 ± 0,13 kgf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Meloxikam: 2,13 ± 0,15 kgf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P = 0,004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14400" y="5120640"/>
            <a:ext cx="103327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8C8C"/>
                </a:solidFill>
              </a:rPr>
              <a:t>Chování potvrdilo stejný směr: méně házení hlavou a pohybů uší během prvních 9 hodin.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914400" y="5669280"/>
            <a:ext cx="103327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5D6873"/>
                </a:solidFill>
              </a:rPr>
              <a:t>Prakticky: lokální anestézie řeší výkon samotný, meloxikam prodlužuje analgetické krytí do období po odeznění lokálního anestetika.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21792" y="6565392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6E7881"/>
                </a:solidFill>
              </a:rPr>
              <a:t>Heinrich A et al. J Dairy Sci. 2010;93:2450–2457. doi:10.3168/jds.2009-2813.</a:t>
            </a:r>
            <a:endParaRPr lang="en-US" sz="1100" dirty="0"/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A458C933-CF0F-7586-8480-7AC9E72C0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5" y="13875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47737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Meloxikam — nejširší praktická opora v dairy datech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MELOXIKAM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85800" y="1234440"/>
            <a:ext cx="3520440" cy="434340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685800" y="1234440"/>
            <a:ext cx="73152" cy="43434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914400" y="139903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68C8C"/>
                </a:solidFill>
              </a:rPr>
              <a:t>PROCEDURÁLNÍ BOLEST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14400" y="1801368"/>
            <a:ext cx="3108960" cy="3630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Odrohování: velmi dobře dokumentovaný přínos jako součást multimodální analgezie s lokálním anestetikem.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Delší profil je praktický tam, kde bolest pokračuje po odeznění lokálního bloku.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3400" y="1234440"/>
            <a:ext cx="3520440" cy="434340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4343400" y="1234440"/>
            <a:ext cx="73152" cy="4343400"/>
          </a:xfrm>
          <a:prstGeom prst="rect">
            <a:avLst/>
          </a:prstGeom>
          <a:solidFill>
            <a:srgbClr val="B54B4B"/>
          </a:solidFill>
          <a:ln w="12700">
            <a:solidFill>
              <a:srgbClr val="B54B4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4572000" y="139903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1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B54B4B"/>
                </a:solidFill>
              </a:rPr>
              <a:t>KLINICKÁ MASTITIDA / KULHÁNÍ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572000" y="1801368"/>
            <a:ext cx="3108960" cy="3630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McDougall 2016: jako doplněk standardní léčby klinické mastitidy ovlivnil akutní zánětlivou reakci a byl spojen se zlepšením reprodukčních ukazatelů.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Přímá klinická srovnání v lameness modelech potvrzují analgetický efekt.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001000" y="1234440"/>
            <a:ext cx="3520440" cy="434340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8001000" y="1234440"/>
            <a:ext cx="73152" cy="4343400"/>
          </a:xfrm>
          <a:prstGeom prst="rect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8229600" y="139903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8B3B"/>
                </a:solidFill>
              </a:rPr>
              <a:t>PRŮJMY TELAT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229600" y="1801368"/>
            <a:ext cx="3108960" cy="3630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Jednorázové podání 0,5 mg/kg s.c. při začátku průjmu vedlo k rychlejšímu obnovení příjmu starteru, vyššímu příjmu mléka a lepším přírůstkům vs. placebo.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Analgezie a protizánětlivý účinek mohou podpořit komfort, chuť k příjmu krmiva a zotavení.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21792" y="6565392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6E7881"/>
                </a:solidFill>
              </a:rPr>
              <a:t>JDS: Heinrich 2010; McDougall 2016; Warner 2021; další peripartální práce.</a:t>
            </a:r>
            <a:endParaRPr lang="en-US" sz="1100" dirty="0"/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915E1D81-BAB3-22AF-8D0E-09E8021DE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1" y="0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8463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McDougall 2016: </a:t>
            </a:r>
            <a:r>
              <a:rPr lang="en-US" sz="3000" b="1" dirty="0" err="1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meloxikam</a:t>
            </a: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000" b="1" dirty="0" err="1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jako</a:t>
            </a:r>
            <a:r>
              <a:rPr lang="cs-CZ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doplňková léčba </a:t>
            </a: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 klinické mastitidy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MELOXIKAM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1069848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900" dirty="0">
                <a:solidFill>
                  <a:srgbClr val="5D6873"/>
                </a:solidFill>
              </a:rPr>
              <a:t>509 krav • 61 stád • 6 evropských zemí • mírná až střední klinická mastitida do 120 DIM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1069848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7324D"/>
                </a:solidFill>
              </a:rPr>
              <a:t>Vybrané publikované výsledky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685800" y="2963963"/>
            <a:ext cx="1531620" cy="1632857"/>
          </a:xfrm>
          <a:prstGeom prst="rect">
            <a:avLst/>
          </a:prstGeom>
          <a:solidFill>
            <a:srgbClr val="168C8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685800" y="2600815"/>
            <a:ext cx="153162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50 %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956048"/>
            <a:ext cx="153162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Bakteriologické vyléčení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Kontrola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2537460" y="2441449"/>
            <a:ext cx="1531620" cy="2155371"/>
          </a:xfrm>
          <a:prstGeom prst="rect">
            <a:avLst/>
          </a:prstGeom>
          <a:solidFill>
            <a:srgbClr val="4C78A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2537460" y="2114876"/>
            <a:ext cx="153162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66 %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537460" y="4956048"/>
            <a:ext cx="153162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Bakteriologické vyléčení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Meloxikam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389120" y="3911020"/>
            <a:ext cx="1531620" cy="685800"/>
          </a:xfrm>
          <a:prstGeom prst="rect">
            <a:avLst/>
          </a:prstGeom>
          <a:solidFill>
            <a:srgbClr val="4C78A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4389120" y="3612315"/>
            <a:ext cx="153162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21 %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389120" y="4956048"/>
            <a:ext cx="153162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Březí po 1. AI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Kontrola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240780" y="3584449"/>
            <a:ext cx="1531620" cy="1012371"/>
          </a:xfrm>
          <a:prstGeom prst="rect">
            <a:avLst/>
          </a:prstGeom>
          <a:solidFill>
            <a:srgbClr val="4C78A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6240780" y="3221301"/>
            <a:ext cx="153162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31 %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240780" y="4956048"/>
            <a:ext cx="153162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Březí po 1. AI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Meloxikam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092440" y="3595551"/>
            <a:ext cx="1531620" cy="1012371"/>
          </a:xfrm>
          <a:prstGeom prst="rect">
            <a:avLst/>
          </a:prstGeom>
          <a:solidFill>
            <a:srgbClr val="4C78A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8092440" y="3252108"/>
            <a:ext cx="153162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31 %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8092440" y="4956048"/>
            <a:ext cx="153162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Březí do 120 DIM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Kontrola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9944100" y="3290533"/>
            <a:ext cx="1531620" cy="1306286"/>
          </a:xfrm>
          <a:prstGeom prst="rect">
            <a:avLst/>
          </a:prstGeom>
          <a:solidFill>
            <a:srgbClr val="4C78A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Text 21"/>
          <p:cNvSpPr/>
          <p:nvPr/>
        </p:nvSpPr>
        <p:spPr>
          <a:xfrm>
            <a:off x="9944100" y="2943552"/>
            <a:ext cx="153162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40 %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9944100" y="4956048"/>
            <a:ext cx="153162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Březí do 120 DIM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Meloxikam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14400" y="5532120"/>
            <a:ext cx="1033272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Počet inseminací do zabřeznutí: 2,92 kontrola vs. 2,43 meloxikam.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914400" y="5961888"/>
            <a:ext cx="10332720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5D6873"/>
                </a:solidFill>
              </a:rPr>
              <a:t>Protizánětlivý adjuvant může ovlivnit i následné outcomes — nejde jen o okamžité snížení bolesti nebo horečky.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621792" y="6565392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6E7881"/>
                </a:solidFill>
              </a:rPr>
              <a:t>McDougall S et al. J Dairy Sci. 2016;99:2026–2042. doi:10.3168/jds.2015-9615.</a:t>
            </a:r>
            <a:endParaRPr lang="en-US" sz="1100" dirty="0"/>
          </a:p>
        </p:txBody>
      </p:sp>
      <p:pic>
        <p:nvPicPr>
          <p:cNvPr id="29" name="Obrázek 28">
            <a:extLst>
              <a:ext uri="{FF2B5EF4-FFF2-40B4-BE49-F238E27FC236}">
                <a16:creationId xmlns:a16="http://schemas.microsoft.com/office/drawing/2014/main" id="{6C5453AE-3790-D47D-0712-B4B8C028D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02" y="41525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6072" y="4588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Meloxikam — shrnutí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MELOXIKAM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097280"/>
            <a:ext cx="10698480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68C8C"/>
                </a:solidFill>
              </a:rPr>
              <a:t>Dlouhodobější účinek a široká pain/welfare evidence base.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731520" y="1828800"/>
            <a:ext cx="3429000" cy="3383280"/>
          </a:xfrm>
          <a:prstGeom prst="roundRect">
            <a:avLst>
              <a:gd name="adj" fmla="val 1622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731520" y="1828800"/>
            <a:ext cx="73152" cy="338328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960120" y="1993392"/>
            <a:ext cx="301752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68C8C"/>
                </a:solidFill>
              </a:rPr>
              <a:t>PROČ ANO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60120" y="2395728"/>
            <a:ext cx="3017520" cy="2670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Preferenční COX-2 inhibice, dlouhodobější krytí analgezie, snížení horečky a zánětlivé odpovědi, welfare.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1D2733"/>
                </a:solidFill>
              </a:rPr>
              <a:t>Odrohování</a:t>
            </a:r>
            <a:r>
              <a:rPr lang="en-US" sz="1800" dirty="0">
                <a:solidFill>
                  <a:srgbClr val="1D2733"/>
                </a:solidFill>
              </a:rPr>
              <a:t> </a:t>
            </a:r>
            <a:endParaRPr lang="cs-CZ" sz="1800" dirty="0">
              <a:solidFill>
                <a:srgbClr val="1D2733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1D2733"/>
                </a:solidFill>
              </a:rPr>
              <a:t>K</a:t>
            </a:r>
            <a:r>
              <a:rPr lang="en-US" sz="1800" dirty="0" err="1">
                <a:solidFill>
                  <a:srgbClr val="1D2733"/>
                </a:solidFill>
              </a:rPr>
              <a:t>ulhání</a:t>
            </a:r>
            <a:r>
              <a:rPr lang="en-US" sz="1800" dirty="0">
                <a:solidFill>
                  <a:srgbClr val="1D2733"/>
                </a:solidFill>
              </a:rPr>
              <a:t>  </a:t>
            </a:r>
            <a:endParaRPr lang="cs-CZ" sz="1800" dirty="0">
              <a:solidFill>
                <a:srgbClr val="1D2733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1D2733"/>
                </a:solidFill>
              </a:rPr>
              <a:t>M</a:t>
            </a:r>
            <a:r>
              <a:rPr lang="en-US" sz="1800" dirty="0" err="1">
                <a:solidFill>
                  <a:srgbClr val="1D2733"/>
                </a:solidFill>
              </a:rPr>
              <a:t>astitida</a:t>
            </a:r>
            <a:r>
              <a:rPr lang="en-US" sz="1800" dirty="0">
                <a:solidFill>
                  <a:srgbClr val="1D2733"/>
                </a:solidFill>
              </a:rPr>
              <a:t>  </a:t>
            </a:r>
            <a:endParaRPr lang="cs-CZ" sz="1800" dirty="0">
              <a:solidFill>
                <a:srgbClr val="1D2733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1D2733"/>
                </a:solidFill>
              </a:rPr>
              <a:t>P</a:t>
            </a:r>
            <a:r>
              <a:rPr lang="en-US" sz="1800" dirty="0" err="1">
                <a:solidFill>
                  <a:srgbClr val="1D2733"/>
                </a:solidFill>
              </a:rPr>
              <a:t>růjmy</a:t>
            </a:r>
            <a:r>
              <a:rPr lang="en-US" sz="1800" dirty="0">
                <a:solidFill>
                  <a:srgbClr val="1D2733"/>
                </a:solidFill>
              </a:rPr>
              <a:t> telat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370832" y="1828800"/>
            <a:ext cx="3429000" cy="3383280"/>
          </a:xfrm>
          <a:prstGeom prst="roundRect">
            <a:avLst>
              <a:gd name="adj" fmla="val 1622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4370832" y="1828800"/>
            <a:ext cx="73152" cy="3383280"/>
          </a:xfrm>
          <a:prstGeom prst="rect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4599432" y="1993392"/>
            <a:ext cx="301752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8B3B"/>
                </a:solidFill>
              </a:rPr>
              <a:t>CO NEPŘECEŇOVAT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99432" y="2395728"/>
            <a:ext cx="3017520" cy="2670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COX-2 preference není absolutní a neznamená nulové GIT/renální </a:t>
            </a:r>
            <a:r>
              <a:rPr lang="en-US" sz="1800" dirty="0" err="1">
                <a:solidFill>
                  <a:srgbClr val="1D2733"/>
                </a:solidFill>
              </a:rPr>
              <a:t>riziko</a:t>
            </a:r>
            <a:r>
              <a:rPr lang="en-US" sz="1800" dirty="0">
                <a:solidFill>
                  <a:srgbClr val="1D2733"/>
                </a:solidFill>
              </a:rPr>
              <a:t>.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 err="1">
                <a:solidFill>
                  <a:srgbClr val="1D2733"/>
                </a:solidFill>
              </a:rPr>
              <a:t>Farmakologická</a:t>
            </a:r>
            <a:r>
              <a:rPr lang="en-US" sz="1800" dirty="0">
                <a:solidFill>
                  <a:srgbClr val="1D2733"/>
                </a:solidFill>
              </a:rPr>
              <a:t> preference sama neurčuje klinickou volbu.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001000" y="1828800"/>
            <a:ext cx="3429000" cy="3383280"/>
          </a:xfrm>
          <a:prstGeom prst="roundRect">
            <a:avLst>
              <a:gd name="adj" fmla="val 1622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8001000" y="1828800"/>
            <a:ext cx="73152" cy="3383280"/>
          </a:xfrm>
          <a:prstGeom prst="rect">
            <a:avLst/>
          </a:prstGeom>
          <a:solidFill>
            <a:srgbClr val="4C78A8"/>
          </a:solidFill>
          <a:ln w="127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8229600" y="1993392"/>
            <a:ext cx="301752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4C78A8"/>
                </a:solidFill>
              </a:rPr>
              <a:t>JAK POROVNÁVAT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229600" y="2395728"/>
            <a:ext cx="3017520" cy="2670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Oproti ketoprofenu delší expozice.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 err="1">
                <a:solidFill>
                  <a:srgbClr val="1D2733"/>
                </a:solidFill>
              </a:rPr>
              <a:t>Praktické</a:t>
            </a:r>
            <a:r>
              <a:rPr lang="en-US" sz="1800" dirty="0">
                <a:solidFill>
                  <a:srgbClr val="1D2733"/>
                </a:solidFill>
              </a:rPr>
              <a:t> tam, kde bolest přetrvává a chceme delší krytí po jednorázovém podání.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21792" y="6565392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6E7881"/>
                </a:solidFill>
              </a:rPr>
              <a:t>Konkrétní dávkování, cesta podání a ochranná lhůta vždy podle konkrétního registrovaného přípravku.</a:t>
            </a:r>
            <a:endParaRPr lang="en-US" sz="1100" dirty="0"/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16703402-EF86-7FA0-8511-B1AFAFEFA7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053" t="7305" r="26842" b="3516"/>
          <a:stretch>
            <a:fillRect/>
          </a:stretch>
        </p:blipFill>
        <p:spPr>
          <a:xfrm>
            <a:off x="10550153" y="4167001"/>
            <a:ext cx="1363454" cy="2581271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44118204-5138-5E51-1FFA-7D646D44B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87" y="0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6072" y="47716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Flunixin — silný akutní NSAID, u kterého rozhoduje kontext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FLUNIXIN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58952" y="886968"/>
            <a:ext cx="10671048" cy="768091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algn="ctr"/>
            <a:r>
              <a:rPr lang="en-US" sz="2000" b="1" dirty="0">
                <a:solidFill>
                  <a:srgbClr val="E58B3B"/>
                </a:solidFill>
              </a:rPr>
              <a:t>Stejná prostaglandinová inhibice může být výhodná při akutní bolesti a nevýhodná v </a:t>
            </a:r>
            <a:r>
              <a:rPr lang="en-US" sz="2000" b="1" dirty="0" err="1">
                <a:solidFill>
                  <a:srgbClr val="E58B3B"/>
                </a:solidFill>
              </a:rPr>
              <a:t>nevhodném</a:t>
            </a:r>
            <a:r>
              <a:rPr lang="en-US" sz="2000" b="1" dirty="0">
                <a:solidFill>
                  <a:srgbClr val="E58B3B"/>
                </a:solidFill>
              </a:rPr>
              <a:t> </a:t>
            </a:r>
            <a:endParaRPr lang="cs-CZ" sz="2000" b="1" dirty="0">
              <a:solidFill>
                <a:srgbClr val="E58B3B"/>
              </a:solidFill>
            </a:endParaRPr>
          </a:p>
          <a:p>
            <a:pPr algn="ctr"/>
            <a:r>
              <a:rPr lang="cs-CZ" sz="2000" dirty="0"/>
              <a:t>Načasování podání NSAID v období kolem porodu je důležité pro účinnost i bezpečnost léčby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85800" y="1828800"/>
            <a:ext cx="3520440" cy="352044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685800" y="1828800"/>
            <a:ext cx="73152" cy="3520440"/>
          </a:xfrm>
          <a:prstGeom prst="rect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914400" y="199339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8B3B"/>
                </a:solidFill>
              </a:rPr>
              <a:t>MECHANISMUS / DATA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14400" y="2395728"/>
            <a:ext cx="3108960" cy="28072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Neselektivní inhibice COX-1/COX-2 → výrazný pokles prostaglandinové složky bolesti, horečky a systémové zánětlivé odpovědi.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Při výrazné horečce a systémové zánětlivé reakci jako doplněk kauzální léčby.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343400" y="1828800"/>
            <a:ext cx="3520440" cy="352044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4343400" y="1828800"/>
            <a:ext cx="73152" cy="3520440"/>
          </a:xfrm>
          <a:prstGeom prst="rect">
            <a:avLst/>
          </a:prstGeom>
          <a:solidFill>
            <a:srgbClr val="B54B4B"/>
          </a:solidFill>
          <a:ln w="12700">
            <a:solidFill>
              <a:srgbClr val="B54B4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4572000" y="199339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B54B4B"/>
                </a:solidFill>
              </a:rPr>
              <a:t>DŮLEŽITÁ NUANCE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72000" y="2395728"/>
            <a:ext cx="3108960" cy="28072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Flunixin může tlumit systémové projevy endotoxémie.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Endotoxin ale přímo neneutralizuje — inhibicí COX omezuje tvorbu prostaglandinů hostitele, které se podílejí na zánětlivé odpovědi.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001000" y="1828800"/>
            <a:ext cx="3520440" cy="352044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8001000" y="1828800"/>
            <a:ext cx="73152" cy="3520440"/>
          </a:xfrm>
          <a:prstGeom prst="rect">
            <a:avLst/>
          </a:prstGeom>
          <a:solidFill>
            <a:srgbClr val="4C78A8"/>
          </a:solidFill>
          <a:ln w="127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8229600" y="199339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4C78A8"/>
                </a:solidFill>
              </a:rPr>
              <a:t>CO HLÍDAT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229600" y="2395728"/>
            <a:ext cx="3108960" cy="28072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Způsob podání ovlivňuje PK. Dehydratace/hypovolémie zvyšuje renální riziko.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 err="1">
                <a:solidFill>
                  <a:srgbClr val="1D2733"/>
                </a:solidFill>
              </a:rPr>
              <a:t>Bezprostřední</a:t>
            </a:r>
            <a:r>
              <a:rPr lang="en-US" sz="1800" dirty="0">
                <a:solidFill>
                  <a:srgbClr val="1D2733"/>
                </a:solidFill>
              </a:rPr>
              <a:t> postpartum podání bylo v Newby 2017 spojeno s nepříznivými outcomes.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21792" y="6565392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6E7881"/>
                </a:solidFill>
              </a:rPr>
              <a:t>JDS: Kissell 2012; Schulz 2017; Newby 2017.</a:t>
            </a:r>
            <a:endParaRPr lang="en-US" sz="1100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807064AA-A79A-C39A-9DA8-4BF9CF1FD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76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5720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Newby 2017: bezprostřední postpartum flunixin — </a:t>
            </a:r>
            <a:r>
              <a:rPr lang="en-US" sz="3000" b="1" dirty="0" err="1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proč</a:t>
            </a: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cs-CZ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je důležité načasování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FLUNIXIN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1069848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900" dirty="0">
                <a:solidFill>
                  <a:srgbClr val="5D6873"/>
                </a:solidFill>
              </a:rPr>
              <a:t>1 265 krav v postcalving části studie • flunixin podaný bezprostředně po otelení vs. placebo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777240" y="1965960"/>
            <a:ext cx="2468880" cy="1874520"/>
          </a:xfrm>
          <a:prstGeom prst="roundRect">
            <a:avLst>
              <a:gd name="adj" fmla="val 2927"/>
            </a:avLst>
          </a:prstGeom>
          <a:solidFill>
            <a:srgbClr val="FFF0E4"/>
          </a:solidFill>
          <a:ln w="1905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914400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324D"/>
                </a:solidFill>
              </a:rPr>
              <a:t>Retence placenty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14400" y="2880360"/>
            <a:ext cx="219456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B54B4B"/>
                </a:solidFill>
              </a:rPr>
              <a:t>↑ </a:t>
            </a:r>
            <a:r>
              <a:rPr lang="cs-CZ" sz="2500" b="1" dirty="0">
                <a:solidFill>
                  <a:srgbClr val="B54B4B"/>
                </a:solidFill>
              </a:rPr>
              <a:t>riziko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3593592" y="1965960"/>
            <a:ext cx="2468880" cy="1874520"/>
          </a:xfrm>
          <a:prstGeom prst="roundRect">
            <a:avLst>
              <a:gd name="adj" fmla="val 2927"/>
            </a:avLst>
          </a:prstGeom>
          <a:solidFill>
            <a:srgbClr val="FFF0E4"/>
          </a:solidFill>
          <a:ln w="1905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3730752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324D"/>
                </a:solidFill>
              </a:rPr>
              <a:t>Vysoká teplota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730752" y="2880360"/>
            <a:ext cx="219456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B54B4B"/>
                </a:solidFill>
              </a:rPr>
              <a:t>↑ riziko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409944" y="1965960"/>
            <a:ext cx="2468880" cy="1874520"/>
          </a:xfrm>
          <a:prstGeom prst="roundRect">
            <a:avLst>
              <a:gd name="adj" fmla="val 2927"/>
            </a:avLst>
          </a:prstGeom>
          <a:solidFill>
            <a:srgbClr val="FFF0E4"/>
          </a:solidFill>
          <a:ln w="1905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6547104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324D"/>
                </a:solidFill>
              </a:rPr>
              <a:t>Metritida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547104" y="2880360"/>
            <a:ext cx="219456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B54B4B"/>
                </a:solidFill>
              </a:rPr>
              <a:t>↑ riziko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9226296" y="1965960"/>
            <a:ext cx="2468880" cy="1874520"/>
          </a:xfrm>
          <a:prstGeom prst="roundRect">
            <a:avLst>
              <a:gd name="adj" fmla="val 2927"/>
            </a:avLst>
          </a:prstGeom>
          <a:solidFill>
            <a:srgbClr val="EEF3F8"/>
          </a:solidFill>
          <a:ln w="1905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9363456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324D"/>
                </a:solidFill>
              </a:rPr>
              <a:t>Produkce mléka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9363456" y="2880360"/>
            <a:ext cx="219456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4C78A8"/>
                </a:solidFill>
              </a:rPr>
              <a:t>↓</a:t>
            </a:r>
            <a:endParaRPr lang="en-US" sz="2500" dirty="0"/>
          </a:p>
        </p:txBody>
      </p:sp>
      <p:sp>
        <p:nvSpPr>
          <p:cNvPr id="18" name="Text 16"/>
          <p:cNvSpPr/>
          <p:nvPr/>
        </p:nvSpPr>
        <p:spPr>
          <a:xfrm>
            <a:off x="822960" y="4343400"/>
            <a:ext cx="1051560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7324D"/>
                </a:solidFill>
              </a:rPr>
              <a:t>Studie podporuje jednoduché praktické pravidlo: účinek NSAID nelze oddělit od fyziologického kontextu a času podání.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22960" y="5166360"/>
            <a:ext cx="1051560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54B4B"/>
                </a:solidFill>
              </a:rPr>
              <a:t>Autoři nedoporučili podání flunixinu do 24 h po porodu.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621792" y="6565392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6E7881"/>
                </a:solidFill>
              </a:rPr>
              <a:t>Newby NC et al. J Dairy Sci. 2017;100:582–587. doi:10.3168/jds.2016-11747.</a:t>
            </a:r>
            <a:endParaRPr lang="en-US" sz="1100" dirty="0"/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DC83D220-1E73-8A9A-BC28-7BA5C06F8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40405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Ostatní NSAID — co je potřeba vědět pro srovnání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SROVNÁNÍ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10698480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D6873"/>
                </a:solidFill>
              </a:rPr>
              <a:t>Méně prostoru neznamená „horší léčiva“; znamená užší nebo jinak zaměřenou moderní dairy evidence base.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85800" y="1783080"/>
            <a:ext cx="3520440" cy="374904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685800" y="1783080"/>
            <a:ext cx="73152" cy="3749040"/>
          </a:xfrm>
          <a:prstGeom prst="rect">
            <a:avLst/>
          </a:prstGeom>
          <a:solidFill>
            <a:srgbClr val="4C78A8"/>
          </a:solidFill>
          <a:ln w="127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914400" y="194767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4C78A8"/>
                </a:solidFill>
              </a:rPr>
              <a:t>CARPROFEN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14400" y="2350008"/>
            <a:ext cx="3108960" cy="30358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Dlouhodobější působení; míra preference k COX-2 se liší podle laboratorní metody.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cs-CZ" dirty="0">
                <a:solidFill>
                  <a:srgbClr val="1D2733"/>
                </a:solidFill>
              </a:rPr>
              <a:t>Vědecká</a:t>
            </a:r>
            <a:r>
              <a:rPr lang="en-US" sz="1800" dirty="0">
                <a:solidFill>
                  <a:srgbClr val="1D2733"/>
                </a:solidFill>
              </a:rPr>
              <a:t> data zejména v reprodukčních/peripartálních modelech; méně široká moderní klinická evidence base než meloxikam či ketoprofen.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343400" y="1783080"/>
            <a:ext cx="3520440" cy="374904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4343400" y="1783080"/>
            <a:ext cx="73152" cy="3749040"/>
          </a:xfrm>
          <a:prstGeom prst="rect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4572000" y="194767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8B3B"/>
                </a:solidFill>
              </a:rPr>
              <a:t>TOLFENAMOVÁ KYSELINA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72000" y="2350008"/>
            <a:ext cx="3108960" cy="30358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Plnohodnotný NSAID mechanismus s analgetickým, antipyretickým a protizánětlivým potenciálem.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 err="1">
                <a:solidFill>
                  <a:srgbClr val="1D2733"/>
                </a:solidFill>
              </a:rPr>
              <a:t>Moderní</a:t>
            </a:r>
            <a:r>
              <a:rPr lang="en-US" sz="1800" dirty="0">
                <a:solidFill>
                  <a:srgbClr val="1D2733"/>
                </a:solidFill>
              </a:rPr>
              <a:t> bovinní data více mechanistická/in-vitro; recentních robustních JDS RCT je méně.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001000" y="1783080"/>
            <a:ext cx="3520440" cy="374904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8001000" y="1783080"/>
            <a:ext cx="73152" cy="3749040"/>
          </a:xfrm>
          <a:prstGeom prst="rect">
            <a:avLst/>
          </a:prstGeom>
          <a:solidFill>
            <a:srgbClr val="5A8F62"/>
          </a:solidFill>
          <a:ln w="12700">
            <a:solidFill>
              <a:srgbClr val="5A8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8229600" y="194767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5A8F62"/>
                </a:solidFill>
              </a:rPr>
              <a:t>SODIUM SALICYLATE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229600" y="2350008"/>
            <a:ext cx="3108960" cy="30358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Perorální/skupinový protizánětlivý </a:t>
            </a:r>
            <a:r>
              <a:rPr lang="en-US" sz="1800" dirty="0" err="1">
                <a:solidFill>
                  <a:srgbClr val="1D2733"/>
                </a:solidFill>
              </a:rPr>
              <a:t>koncept</a:t>
            </a:r>
            <a:r>
              <a:rPr lang="en-US" sz="1800" dirty="0">
                <a:solidFill>
                  <a:srgbClr val="1D2733"/>
                </a:solidFill>
              </a:rPr>
              <a:t>.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cs-CZ" dirty="0">
                <a:solidFill>
                  <a:srgbClr val="1D2733"/>
                </a:solidFill>
              </a:rPr>
              <a:t>T</a:t>
            </a:r>
            <a:r>
              <a:rPr lang="en-US" sz="1800" dirty="0" err="1">
                <a:solidFill>
                  <a:srgbClr val="1D2733"/>
                </a:solidFill>
              </a:rPr>
              <a:t>ransition</a:t>
            </a:r>
            <a:r>
              <a:rPr lang="en-US" sz="1800" dirty="0">
                <a:solidFill>
                  <a:srgbClr val="1D2733"/>
                </a:solidFill>
              </a:rPr>
              <a:t>-cow studie ukazují metabolické efekty na příjem, glukózu/insulin, BHB či produkci — odpověď závisí na paritě a protokolu.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21792" y="6565392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6E7881"/>
                </a:solidFill>
              </a:rPr>
              <a:t>JDS: von Krueger &amp; Heuwieser 2010; Heuwieser et al. 2011; Farney et al. 2013; bovine mechanistic NSAID studies.</a:t>
            </a:r>
            <a:endParaRPr lang="en-US" sz="1100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14E37F9F-5C5A-8843-9BB0-08E931B18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1" y="27312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76421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Proč NSAID + steroid běžně nekombinovat?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1052493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NSAID × KORTIKOIDY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10698480" cy="4754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B54B4B"/>
                </a:solidFill>
              </a:rPr>
              <a:t>Farmakologicky nejde jen o „1 + 1“. Překrývají se i ochranné mechanismy, které léčbou potlačujeme.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1783080"/>
            <a:ext cx="3520440" cy="361188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685800" y="1783080"/>
            <a:ext cx="73152" cy="3611880"/>
          </a:xfrm>
          <a:prstGeom prst="rect">
            <a:avLst/>
          </a:prstGeom>
          <a:solidFill>
            <a:srgbClr val="B54B4B"/>
          </a:solidFill>
          <a:ln w="12700">
            <a:solidFill>
              <a:srgbClr val="B54B4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914400" y="194767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B54B4B"/>
                </a:solidFill>
              </a:rPr>
              <a:t>GIT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14400" y="2350008"/>
            <a:ext cx="3108960" cy="28986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Prostaglandiny podporují perfuzi a ochranu žaludeční/střevní sliznice.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NSAID jejich tvorbu snižují; glukokortikoidy mohou dalšími mechanismy zvyšovat ulcerogenní riziko.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343400" y="1783080"/>
            <a:ext cx="3520440" cy="361188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4343400" y="1783080"/>
            <a:ext cx="73152" cy="3611880"/>
          </a:xfrm>
          <a:prstGeom prst="rect">
            <a:avLst/>
          </a:prstGeom>
          <a:solidFill>
            <a:srgbClr val="4C78A8"/>
          </a:solidFill>
          <a:ln w="12700">
            <a:solidFill>
              <a:srgbClr val="4C78A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4572000" y="194767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4C78A8"/>
                </a:solidFill>
              </a:rPr>
              <a:t>LEDVINY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72000" y="2350008"/>
            <a:ext cx="3108960" cy="28986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Při dehydrataci/hypovolémii jsou renální prostaglandiny důležitější pro udržení </a:t>
            </a:r>
            <a:r>
              <a:rPr lang="en-US" sz="1800" dirty="0" err="1">
                <a:solidFill>
                  <a:srgbClr val="1D2733"/>
                </a:solidFill>
              </a:rPr>
              <a:t>perfuze</a:t>
            </a:r>
            <a:r>
              <a:rPr lang="en-US" sz="1800" dirty="0">
                <a:solidFill>
                  <a:srgbClr val="1D2733"/>
                </a:solidFill>
              </a:rPr>
              <a:t>.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NSAID mohou zvýšit renální riziko; další systémová protizánětlivá zátěž rutinně nedává smysl.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001000" y="1783080"/>
            <a:ext cx="3520440" cy="3611880"/>
          </a:xfrm>
          <a:prstGeom prst="roundRect">
            <a:avLst>
              <a:gd name="adj" fmla="val 1558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8001000" y="1783080"/>
            <a:ext cx="73152" cy="3611880"/>
          </a:xfrm>
          <a:prstGeom prst="rect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8229600" y="194767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8B3B"/>
                </a:solidFill>
              </a:rPr>
              <a:t>IMITA / HOJENÍ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229600" y="2350008"/>
            <a:ext cx="3108960" cy="28986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Steroid navíc tlumí leukocytární a cytokinovou odpověď a může ovlivnit hojení.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U infekčního onemocnění není širší potlačení zánětu automaticky výhodou.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22960" y="5715000"/>
            <a:ext cx="1051560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324D"/>
                </a:solidFill>
              </a:rPr>
              <a:t>SPC meloxikamu: současné podání s glukokortikoidy, jinými NSAID nebo antikoagulancii je kontraindikováno.</a:t>
            </a:r>
            <a:endParaRPr lang="en-US" sz="1900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76BC773C-D6BE-6516-13C3-4D264A17B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7" y="9304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9406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Existuje výjimka pro kombinaci?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NSAID × KORTIKOIDY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1069848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B54B4B"/>
                </a:solidFill>
              </a:rPr>
              <a:t>Pro běžnou terapii skotu není současné NSAID + systémový glukokortikoid evidence-based standard.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1828800"/>
            <a:ext cx="3520440" cy="3429000"/>
          </a:xfrm>
          <a:prstGeom prst="roundRect">
            <a:avLst>
              <a:gd name="adj" fmla="val 1600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685800" y="1828800"/>
            <a:ext cx="73152" cy="3429000"/>
          </a:xfrm>
          <a:prstGeom prst="rect">
            <a:avLst/>
          </a:prstGeom>
          <a:solidFill>
            <a:srgbClr val="B54B4B"/>
          </a:solidFill>
          <a:ln w="12700">
            <a:solidFill>
              <a:srgbClr val="B54B4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914400" y="199339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B54B4B"/>
                </a:solidFill>
              </a:rPr>
              <a:t>SOUČASNĚ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14400" y="2395728"/>
            <a:ext cx="3108960" cy="27157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Pokud SPC kombinaci zakazuje, současné podání není legitimní „</a:t>
            </a:r>
            <a:r>
              <a:rPr lang="en-US" sz="1800" dirty="0" err="1">
                <a:solidFill>
                  <a:srgbClr val="1D2733"/>
                </a:solidFill>
              </a:rPr>
              <a:t>výjimka</a:t>
            </a:r>
            <a:r>
              <a:rPr lang="en-US" sz="1800" dirty="0">
                <a:solidFill>
                  <a:srgbClr val="1D2733"/>
                </a:solidFill>
              </a:rPr>
              <a:t>“.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cs-CZ" sz="1800" dirty="0">
                <a:solidFill>
                  <a:srgbClr val="1D2733"/>
                </a:solidFill>
              </a:rPr>
              <a:t>Otázkou je, jakým směrem chceme ovlivnit imunitní reakci!!!</a:t>
            </a:r>
            <a:r>
              <a:rPr lang="en-US" sz="1800" dirty="0">
                <a:solidFill>
                  <a:srgbClr val="1D2733"/>
                </a:solidFill>
              </a:rPr>
              <a:t> 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343400" y="1828800"/>
            <a:ext cx="3520440" cy="3429000"/>
          </a:xfrm>
          <a:prstGeom prst="roundRect">
            <a:avLst>
              <a:gd name="adj" fmla="val 1600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4343400" y="1828800"/>
            <a:ext cx="73152" cy="342900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4572000" y="199339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68C8C"/>
                </a:solidFill>
              </a:rPr>
              <a:t>KDYŽ SE CÍL ZMĚNÍ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72000" y="2395728"/>
            <a:ext cx="3108960" cy="27157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Může se změnit diagnóza nebo terapeutický cíl a potřebujeme přejít z jedné skupiny na druhou.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To je sekvenční změna léčby, nikoli kombinace.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001000" y="1828800"/>
            <a:ext cx="3520440" cy="3429000"/>
          </a:xfrm>
          <a:prstGeom prst="roundRect">
            <a:avLst>
              <a:gd name="adj" fmla="val 1600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8001000" y="1828800"/>
            <a:ext cx="73152" cy="3429000"/>
          </a:xfrm>
          <a:prstGeom prst="rect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8229600" y="1993392"/>
            <a:ext cx="3108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cs-CZ" sz="1800" b="1" dirty="0">
                <a:solidFill>
                  <a:srgbClr val="E58B3B"/>
                </a:solidFill>
              </a:rPr>
              <a:t>VYSAZENÍ LÉČBY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229600" y="2395728"/>
            <a:ext cx="3108960" cy="27157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Neexistuje univerzální číslo pro všechny molekuly. </a:t>
            </a:r>
            <a:endParaRPr lang="cs-CZ" sz="1800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endParaRPr lang="cs-CZ" dirty="0">
              <a:solidFill>
                <a:srgbClr val="1D2733"/>
              </a:solidFill>
            </a:endParaRPr>
          </a:p>
          <a:p>
            <a:pPr marL="0" indent="0" algn="l">
              <a:buNone/>
            </a:pPr>
            <a:r>
              <a:rPr lang="en-US" sz="1800" dirty="0" err="1">
                <a:solidFill>
                  <a:srgbClr val="1D2733"/>
                </a:solidFill>
              </a:rPr>
              <a:t>Rozhoduje</a:t>
            </a:r>
            <a:r>
              <a:rPr lang="en-US" sz="1800" dirty="0">
                <a:solidFill>
                  <a:srgbClr val="1D2733"/>
                </a:solidFill>
              </a:rPr>
              <a:t> VLP, dávka, cesta, PK/PD, hydratace, GIT/renální riziko a instrukce v SPC.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77240" y="5577840"/>
            <a:ext cx="10652760" cy="685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24D"/>
                </a:solidFill>
              </a:rPr>
              <a:t>Bolest/horečka → NSAID. Specifická indikace vyžadující širokou glukokortikoidní modulaci → steroid. Současná potřeba obou musí být mimořádně dobře zdůvodněná a nesmí odporovat SPC.</a:t>
            </a:r>
            <a:endParaRPr lang="en-US" sz="1800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97F96AFD-CEE2-D7D0-D93C-C9F49021C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7" y="13875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6072" y="496424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Latosinski 2020: ketoprofen i.m. u mírné kultivačně negativní mastitidy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76072" y="1078992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DATA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10698480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900" dirty="0">
                <a:solidFill>
                  <a:srgbClr val="5D6873"/>
                </a:solidFill>
              </a:rPr>
              <a:t>Klinická RCT • spontánní případy na farmách • 123 mírných kultivačně negativních případů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914400" y="2603864"/>
            <a:ext cx="2263140" cy="1785256"/>
          </a:xfrm>
          <a:prstGeom prst="rect">
            <a:avLst/>
          </a:prstGeom>
          <a:solidFill>
            <a:srgbClr val="B54B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914400" y="2238104"/>
            <a:ext cx="226314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83.08 %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14400" y="4453128"/>
            <a:ext cx="226314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Ketoprofen i.m.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497580" y="2428733"/>
            <a:ext cx="2263140" cy="1960387"/>
          </a:xfrm>
          <a:prstGeom prst="rect">
            <a:avLst/>
          </a:prstGeom>
          <a:solidFill>
            <a:srgbClr val="4C78A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3497580" y="2062973"/>
            <a:ext cx="226314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91.23 %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497580" y="4453128"/>
            <a:ext cx="226314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Kontrola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914400" y="4389120"/>
            <a:ext cx="4846320" cy="0"/>
          </a:xfrm>
          <a:prstGeom prst="line">
            <a:avLst/>
          </a:prstGeom>
          <a:noFill/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11"/>
          <p:cNvSpPr/>
          <p:nvPr/>
        </p:nvSpPr>
        <p:spPr>
          <a:xfrm>
            <a:off x="6217920" y="1783080"/>
            <a:ext cx="4983480" cy="3246120"/>
          </a:xfrm>
          <a:prstGeom prst="roundRect">
            <a:avLst>
              <a:gd name="adj" fmla="val 1690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6217920" y="1783080"/>
            <a:ext cx="73152" cy="3246120"/>
          </a:xfrm>
          <a:prstGeom prst="rect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6446520" y="1947672"/>
            <a:ext cx="457200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E58B3B"/>
                </a:solidFill>
              </a:rPr>
              <a:t>VÝSLEDEK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446520" y="2350008"/>
            <a:ext cx="4572000" cy="2532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Ketoprofen 3 mg/kg i.m., jednorázově (n = 65). Kontrola bez léčby/placebo (pro clinical cure n = 57).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HR 1,20; 95% CI 0,82–1,76; P = 0,35.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Rozdíl v klinickém vyléčení nebyl statisticky významný.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68680" y="5257800"/>
            <a:ext cx="10424160" cy="6400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Praktický závěr: jedna i.m. dávka ketoprofenu jako jediná léčba nezlepšila u těchto </a:t>
            </a:r>
            <a:r>
              <a:rPr lang="en-US" sz="2000" b="1" dirty="0" err="1">
                <a:solidFill>
                  <a:srgbClr val="17324D"/>
                </a:solidFill>
              </a:rPr>
              <a:t>případů</a:t>
            </a:r>
            <a:r>
              <a:rPr lang="en-US" sz="2000" b="1" dirty="0">
                <a:solidFill>
                  <a:srgbClr val="17324D"/>
                </a:solidFill>
              </a:rPr>
              <a:t> </a:t>
            </a:r>
            <a:r>
              <a:rPr lang="cs-CZ" sz="2000" b="1" dirty="0">
                <a:solidFill>
                  <a:srgbClr val="17324D"/>
                </a:solidFill>
              </a:rPr>
              <a:t>klinické vyléčení</a:t>
            </a:r>
            <a:r>
              <a:rPr lang="en-US" sz="2000" b="1" dirty="0">
                <a:solidFill>
                  <a:srgbClr val="17324D"/>
                </a:solidFill>
              </a:rPr>
              <a:t>, </a:t>
            </a:r>
            <a:r>
              <a:rPr lang="cs-CZ" sz="2000" b="1" dirty="0">
                <a:solidFill>
                  <a:srgbClr val="17324D"/>
                </a:solidFill>
              </a:rPr>
              <a:t>zamezení návratu onemocnění</a:t>
            </a:r>
            <a:r>
              <a:rPr lang="en-US" sz="2000" b="1" dirty="0">
                <a:solidFill>
                  <a:srgbClr val="17324D"/>
                </a:solidFill>
              </a:rPr>
              <a:t>, recidivu ani SCC.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21792" y="6565392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6E7881"/>
                </a:solidFill>
              </a:rPr>
              <a:t>Latosinski GS, Amzalak MJ, Pantoja JCF. J Dairy Sci. 2020;103:2624–2635. doi:10.3168/jds.2019-17504.</a:t>
            </a:r>
            <a:endParaRPr lang="en-US" sz="1100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338CBEA9-AF48-41EB-2129-904DB8615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190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6072" y="48705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Kissell 2012: stejný flunixin, jiná cesta podání = jiná PK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1052493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DATA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143000"/>
            <a:ext cx="10698480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7324D"/>
                </a:solidFill>
              </a:rPr>
              <a:t>Terminální poločas flunixinu podle cesty podání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1325880" y="3151480"/>
            <a:ext cx="2956560" cy="1329080"/>
          </a:xfrm>
          <a:prstGeom prst="rect">
            <a:avLst/>
          </a:prstGeom>
          <a:solidFill>
            <a:srgbClr val="E58B3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325880" y="2785720"/>
            <a:ext cx="295656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3.42 h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325880" y="4544568"/>
            <a:ext cx="295656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IV – do žíly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602480" y="2739542"/>
            <a:ext cx="2956560" cy="1741018"/>
          </a:xfrm>
          <a:prstGeom prst="rect">
            <a:avLst/>
          </a:prstGeom>
          <a:solidFill>
            <a:srgbClr val="4C78A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4602480" y="2373782"/>
            <a:ext cx="295656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4.48 h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602480" y="4544568"/>
            <a:ext cx="295656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IM – do svalu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879080" y="2385898"/>
            <a:ext cx="2956560" cy="2094662"/>
          </a:xfrm>
          <a:prstGeom prst="rect">
            <a:avLst/>
          </a:prstGeom>
          <a:solidFill>
            <a:srgbClr val="4C78A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7879080" y="2020138"/>
            <a:ext cx="295656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5.39 h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879080" y="4544568"/>
            <a:ext cx="295656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SC – pod kůži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1325880" y="4480560"/>
            <a:ext cx="9509760" cy="0"/>
          </a:xfrm>
          <a:prstGeom prst="line">
            <a:avLst/>
          </a:prstGeom>
          <a:noFill/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1691640" y="4732019"/>
            <a:ext cx="2011680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± 0,98 h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983480" y="4708702"/>
            <a:ext cx="2011680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± 1,77 h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275320" y="4727447"/>
            <a:ext cx="2011680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± 2,48 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2960" y="5257800"/>
            <a:ext cx="1051560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7324D"/>
                </a:solidFill>
              </a:rPr>
              <a:t>Cesta podání může měnit expozici a rezidua. Proto se držíme schválené cesty konkrétního VLP.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21792" y="6565392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6E7881"/>
                </a:solidFill>
              </a:rPr>
              <a:t>Kissell LW et al. J Dairy Sci. 2012;95:7151–7157. doi:10.3168/jds.2012-5754.</a:t>
            </a:r>
            <a:endParaRPr lang="en-US" sz="1100" dirty="0"/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674234CF-6E22-0EB4-2CAC-673B7DF3E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5" y="8091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6072" y="440965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Dexamethason po dystokii — protizánětlivý efekt ≠ </a:t>
            </a:r>
            <a:r>
              <a:rPr lang="en-US" sz="3000" b="1" dirty="0" err="1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lepší</a:t>
            </a: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cs-CZ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klinický výsledek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DATA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1069848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900" dirty="0">
                <a:solidFill>
                  <a:srgbClr val="5D6873"/>
                </a:solidFill>
              </a:rPr>
              <a:t>Swartz et al. 2023 • 87 krav po dystokii • DEX 0,1 mg/kg i.m. do 12 h po porodu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713232" y="1737360"/>
            <a:ext cx="566928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Rozdíl v průměrné denní produkci během prvního měsíce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280160" y="4251960"/>
            <a:ext cx="2217420" cy="0"/>
          </a:xfrm>
          <a:prstGeom prst="rect">
            <a:avLst/>
          </a:prstGeom>
          <a:solidFill>
            <a:srgbClr val="4C78A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280160" y="3886200"/>
            <a:ext cx="221742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0 kg/den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280160" y="4315968"/>
            <a:ext cx="221742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Kontrola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817620" y="5692140"/>
            <a:ext cx="2217420" cy="0"/>
          </a:xfrm>
          <a:prstGeom prst="rect">
            <a:avLst/>
          </a:prstGeom>
          <a:solidFill>
            <a:srgbClr val="4C78A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3863340" y="3886200"/>
            <a:ext cx="221742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-2.7 kg/den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817620" y="4315968"/>
            <a:ext cx="221742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D6873"/>
                </a:solidFill>
              </a:rPr>
              <a:t>Dexamethason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1280160" y="4251960"/>
            <a:ext cx="4754880" cy="0"/>
          </a:xfrm>
          <a:prstGeom prst="line">
            <a:avLst/>
          </a:prstGeom>
          <a:noFill/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6537960" y="1783080"/>
            <a:ext cx="4663440" cy="3200400"/>
          </a:xfrm>
          <a:prstGeom prst="roundRect">
            <a:avLst>
              <a:gd name="adj" fmla="val 1714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6537960" y="1783080"/>
            <a:ext cx="73152" cy="3200400"/>
          </a:xfrm>
          <a:prstGeom prst="rect">
            <a:avLst/>
          </a:prstGeom>
          <a:solidFill>
            <a:srgbClr val="B54B4B"/>
          </a:solidFill>
          <a:ln w="12700">
            <a:solidFill>
              <a:srgbClr val="B54B4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6766560" y="1947672"/>
            <a:ext cx="42519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B54B4B"/>
                </a:solidFill>
              </a:rPr>
              <a:t>INTERPRETACE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766560" y="2350008"/>
            <a:ext cx="4251960" cy="2487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Behaviorální změny mohly naznačovat menší diskomfort.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Milk yield: DEX −2,7 kg/den během prvního měsíce.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Protizánětlivý účinek ≠ automaticky lepší celkový outcome. Dexamethason není prostá „silnější varianta“ NSAID.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21792" y="6565392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6E7881"/>
                </a:solidFill>
              </a:rPr>
              <a:t>Swartz TH et al. J Dairy Sci. 2023;106:653–663. doi:10.3168/jds.2022-22029.</a:t>
            </a:r>
            <a:endParaRPr lang="en-US" sz="1100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BC0B77A9-26BB-5D71-0CDB-A152ED4F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5" y="0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7146" y="48649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NSAID a kortikoidy: nekombinovat rutinně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PRAXE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097280"/>
            <a:ext cx="1069848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5D6873"/>
                </a:solidFill>
              </a:rPr>
              <a:t>Kortikoidy (např. dexamethason) tlumí zánět jiným a širším mechanismem než NSAID.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822960" y="1828800"/>
            <a:ext cx="5120640" cy="3474720"/>
          </a:xfrm>
          <a:prstGeom prst="roundRect">
            <a:avLst>
              <a:gd name="adj" fmla="val 1579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73152" cy="3474720"/>
          </a:xfrm>
          <a:prstGeom prst="rect">
            <a:avLst/>
          </a:prstGeom>
          <a:solidFill>
            <a:srgbClr val="B54B4B"/>
          </a:solidFill>
          <a:ln w="12700">
            <a:solidFill>
              <a:srgbClr val="B54B4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051560" y="1993392"/>
            <a:ext cx="47091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B54B4B"/>
                </a:solidFill>
              </a:rPr>
              <a:t>PROČ JE KOMBINACE PROBLÉM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51560" y="2395728"/>
            <a:ext cx="4709160" cy="27614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• vyšší riziko poškození žaludku/střeva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• vyšší riziko dalších nežádoucích účinků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• není to automaticky „silnější a lepší“ léčba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217920" y="1828800"/>
            <a:ext cx="5120640" cy="3474720"/>
          </a:xfrm>
          <a:prstGeom prst="roundRect">
            <a:avLst>
              <a:gd name="adj" fmla="val 1579"/>
            </a:avLst>
          </a:prstGeom>
          <a:solidFill>
            <a:srgbClr val="F4F7F8"/>
          </a:solidFill>
          <a:ln w="1270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6217920" y="1828800"/>
            <a:ext cx="73152" cy="3474720"/>
          </a:xfrm>
          <a:prstGeom prst="rect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6446520" y="1993392"/>
            <a:ext cx="470916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68C8C"/>
                </a:solidFill>
              </a:rPr>
              <a:t>PRAKTICKY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446520" y="2395728"/>
            <a:ext cx="4709160" cy="27614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• nekombinovat rutinně NSAID + glukokortikoid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• při změně léčby respektovat SPC a klinický stav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D2733"/>
                </a:solidFill>
              </a:rPr>
              <a:t>• výjimka musí mít jasné veterinární zdůvodnění</a:t>
            </a:r>
            <a:endParaRPr lang="en-US" sz="1800" dirty="0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7EA48EE9-028E-89F4-280C-5F5865A3C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22" y="13875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4992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Kdy být s NSAID zvlášť opatrný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BEZPEČNOST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777240" y="1325880"/>
            <a:ext cx="475488" cy="475488"/>
          </a:xfrm>
          <a:prstGeom prst="ellipse">
            <a:avLst/>
          </a:prstGeom>
          <a:solidFill>
            <a:srgbClr val="B54B4B"/>
          </a:solidFill>
          <a:ln w="12700">
            <a:solidFill>
              <a:srgbClr val="B54B4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777240" y="1335024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63040" y="1261872"/>
            <a:ext cx="969264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D2733"/>
                </a:solidFill>
              </a:rPr>
              <a:t>Dehydratace, hypovolémie nebo šok.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777240" y="2240280"/>
            <a:ext cx="475488" cy="475488"/>
          </a:xfrm>
          <a:prstGeom prst="ellipse">
            <a:avLst/>
          </a:prstGeom>
          <a:solidFill>
            <a:srgbClr val="B54B4B"/>
          </a:solidFill>
          <a:ln w="12700">
            <a:solidFill>
              <a:srgbClr val="B54B4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777240" y="2249424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463040" y="2176272"/>
            <a:ext cx="969264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D2733"/>
                </a:solidFill>
              </a:rPr>
              <a:t>Onemocnění ledvin, GIT nebo jater podle konkrétního SPC.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777240" y="3154680"/>
            <a:ext cx="475488" cy="475488"/>
          </a:xfrm>
          <a:prstGeom prst="ellipse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777240" y="3163824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63040" y="3090672"/>
            <a:ext cx="969264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D2733"/>
                </a:solidFill>
              </a:rPr>
              <a:t>Současné podávání jiného NSAID nebo glukokortikoidu.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777240" y="4069080"/>
            <a:ext cx="475488" cy="475488"/>
          </a:xfrm>
          <a:prstGeom prst="ellipse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777240" y="4078224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463040" y="4005072"/>
            <a:ext cx="969264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D2733"/>
                </a:solidFill>
              </a:rPr>
              <a:t>Nesprávná cesta podání nebo nedodržení dávkování.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777240" y="4983480"/>
            <a:ext cx="475488" cy="475488"/>
          </a:xfrm>
          <a:prstGeom prst="ellipse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777240" y="4992624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463040" y="4919472"/>
            <a:ext cx="969264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D2733"/>
                </a:solidFill>
              </a:rPr>
              <a:t>Nejasná ochranná lhůta – vztahuje se ke konkrétnímu přípravku, ne pouze k molekule.</a:t>
            </a:r>
            <a:endParaRPr lang="en-US" sz="2100" dirty="0"/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043BF79C-5391-E83B-D024-977AE372C6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826" r="396" b="2988"/>
          <a:stretch>
            <a:fillRect/>
          </a:stretch>
        </p:blipFill>
        <p:spPr>
          <a:xfrm>
            <a:off x="1304924" y="960120"/>
            <a:ext cx="9582151" cy="5770241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B3CDB0D0-EB2C-C18A-5641-244E629FA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11" y="27432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70917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Jak vybrat NSAID: 5 praktických otázek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PRAXE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777240" y="1325880"/>
            <a:ext cx="475488" cy="475488"/>
          </a:xfrm>
          <a:prstGeom prst="ellipse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777240" y="1335024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63040" y="1261872"/>
            <a:ext cx="969264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D2733"/>
                </a:solidFill>
              </a:rPr>
              <a:t>Co chci hlavně ovlivnit – bolest, horečku, zánět, nebo kombinaci?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777240" y="2240280"/>
            <a:ext cx="475488" cy="475488"/>
          </a:xfrm>
          <a:prstGeom prst="ellipse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777240" y="2249424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463040" y="2176272"/>
            <a:ext cx="969264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D2733"/>
                </a:solidFill>
              </a:rPr>
              <a:t>Potřebuji spíš kratší, nebo delší účinek?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777240" y="3154680"/>
            <a:ext cx="475488" cy="475488"/>
          </a:xfrm>
          <a:prstGeom prst="ellipse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777240" y="3163824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63040" y="3090672"/>
            <a:ext cx="969264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D2733"/>
                </a:solidFill>
              </a:rPr>
              <a:t>Je zvíře dobře hydratované a oběhově stabilní?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777240" y="4069080"/>
            <a:ext cx="475488" cy="475488"/>
          </a:xfrm>
          <a:prstGeom prst="ellipse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777240" y="4078224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463040" y="4005072"/>
            <a:ext cx="969264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D2733"/>
                </a:solidFill>
              </a:rPr>
              <a:t>Jak silná je evidence pro tuto konkrétní situaci?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777240" y="4983480"/>
            <a:ext cx="475488" cy="475488"/>
          </a:xfrm>
          <a:prstGeom prst="ellipse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777240" y="4992624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463040" y="4919472"/>
            <a:ext cx="969264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D2733"/>
                </a:solidFill>
              </a:rPr>
              <a:t>Co přesně dovoluje SPC daného přípravku – indikace, dávka, cesta, OL?</a:t>
            </a:r>
            <a:endParaRPr lang="en-US" sz="2100" dirty="0"/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6B6AB781-F491-659F-DCC2-B244B333CF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6000"/>
          </a:blip>
          <a:srcRect b="9546"/>
          <a:stretch>
            <a:fillRect/>
          </a:stretch>
        </p:blipFill>
        <p:spPr>
          <a:xfrm>
            <a:off x="1352221" y="960120"/>
            <a:ext cx="8849054" cy="5897880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BEF85749-97C5-9633-07EF-74DF262BC8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55" y="0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 věcí, které si zapamatovat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SHRNUTÍ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777240" y="1261872"/>
            <a:ext cx="475488" cy="475488"/>
          </a:xfrm>
          <a:prstGeom prst="ellipse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777240" y="1271016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63040" y="1197864"/>
            <a:ext cx="9692640" cy="6583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D2733"/>
                </a:solidFill>
              </a:rPr>
              <a:t>NSAID tlumí bolest, horečku a část zánětlivé reakce – ale jednotlivé molekuly nejsou stejné.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777240" y="2203704"/>
            <a:ext cx="475488" cy="475488"/>
          </a:xfrm>
          <a:prstGeom prst="ellipse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777240" y="2212848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463040" y="2139696"/>
            <a:ext cx="9692640" cy="6583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D2733"/>
                </a:solidFill>
              </a:rPr>
              <a:t>Ketoprofen není jen analgetikum; meloxikam není „lepší“ jen proto, že je COX-2 preferenční.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77240" y="3145536"/>
            <a:ext cx="475488" cy="475488"/>
          </a:xfrm>
          <a:prstGeom prst="ellipse">
            <a:avLst/>
          </a:prstGeom>
          <a:solidFill>
            <a:srgbClr val="168C8C"/>
          </a:solidFill>
          <a:ln w="127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777240" y="3154680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63040" y="3081528"/>
            <a:ext cx="9692640" cy="6583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D2733"/>
                </a:solidFill>
              </a:rPr>
              <a:t>U flunixinu záleží na správné cestě podání; u perorálního salicylátu na skutečném příjmu.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777240" y="4087368"/>
            <a:ext cx="475488" cy="475488"/>
          </a:xfrm>
          <a:prstGeom prst="ellipse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777240" y="4096512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463040" y="4023360"/>
            <a:ext cx="9692640" cy="6583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D2733"/>
                </a:solidFill>
              </a:rPr>
              <a:t>NSAID je často jen jedna část léčby: u kulhání mechanická léčba, u dehydratace tekutiny, u infekce kauzální postup.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777240" y="5029200"/>
            <a:ext cx="475488" cy="475488"/>
          </a:xfrm>
          <a:prstGeom prst="ellipse">
            <a:avLst/>
          </a:prstGeom>
          <a:solidFill>
            <a:srgbClr val="E58B3B"/>
          </a:solidFill>
          <a:ln w="12700">
            <a:solidFill>
              <a:srgbClr val="E58B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777240" y="5038344"/>
            <a:ext cx="47548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463040" y="4965192"/>
            <a:ext cx="9692640" cy="6583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D2733"/>
                </a:solidFill>
              </a:rPr>
              <a:t>Volba přípravku = klinický stav + délka požadovaného účinku + evidence + konkrétní SPC.</a:t>
            </a:r>
            <a:endParaRPr lang="en-US" sz="2000" dirty="0"/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C17A2BD9-FF8F-D9A9-2007-74FB0928E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5" y="23327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5353" y="430514"/>
            <a:ext cx="108813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 dirty="0" err="1">
                <a:solidFill>
                  <a:srgbClr val="172E3F"/>
                </a:solidFill>
                <a:latin typeface="Aptos"/>
              </a:rPr>
              <a:t>Shrnutí</a:t>
            </a:r>
            <a:r>
              <a:rPr sz="3100" b="1" dirty="0">
                <a:solidFill>
                  <a:srgbClr val="172E3F"/>
                </a:solidFill>
                <a:latin typeface="Aptos"/>
              </a:rPr>
              <a:t>: jak </a:t>
            </a:r>
            <a:r>
              <a:rPr sz="3100" b="1" dirty="0" err="1">
                <a:solidFill>
                  <a:srgbClr val="172E3F"/>
                </a:solidFill>
                <a:latin typeface="Aptos"/>
              </a:rPr>
              <a:t>přemýšlet</a:t>
            </a:r>
            <a:r>
              <a:rPr sz="3100" b="1" dirty="0">
                <a:solidFill>
                  <a:srgbClr val="172E3F"/>
                </a:solidFill>
                <a:latin typeface="Aptos"/>
              </a:rPr>
              <a:t> o NSAID u </a:t>
            </a:r>
            <a:r>
              <a:rPr sz="3100" b="1" dirty="0" err="1">
                <a:solidFill>
                  <a:srgbClr val="172E3F"/>
                </a:solidFill>
                <a:latin typeface="Aptos"/>
              </a:rPr>
              <a:t>skotu</a:t>
            </a:r>
            <a:endParaRPr sz="3100" b="1" dirty="0">
              <a:solidFill>
                <a:srgbClr val="172E3F"/>
              </a:solidFill>
              <a:latin typeface="Apto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05840" cy="50292"/>
          </a:xfrm>
          <a:prstGeom prst="rect">
            <a:avLst/>
          </a:prstGeom>
          <a:solidFill>
            <a:srgbClr val="2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828800" y="868680"/>
            <a:ext cx="93268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5D6F79"/>
                </a:solidFill>
                <a:latin typeface="Aptos"/>
              </a:rPr>
              <a:t>Klinický cíl • délka účinku • evidence • konkrétní pacient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349240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417320"/>
            <a:ext cx="73152" cy="1737360"/>
          </a:xfrm>
          <a:prstGeom prst="rect">
            <a:avLst/>
          </a:prstGeom>
          <a:solidFill>
            <a:srgbClr val="2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554480"/>
            <a:ext cx="4937759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248484"/>
                </a:solidFill>
                <a:latin typeface="Aptos"/>
              </a:rPr>
              <a:t>KETOPROFEN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47672"/>
            <a:ext cx="4937759" cy="111556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1C2226"/>
                </a:solidFill>
                <a:latin typeface="Aptos"/>
              </a:rPr>
              <a:t>Rychlý nástup účinku
Akutní bolest a zánět
Kulhání / paznehty • metritida
Multimodální terapie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53912" y="1417320"/>
            <a:ext cx="5349240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53912" y="1417320"/>
            <a:ext cx="73152" cy="1737360"/>
          </a:xfrm>
          <a:prstGeom prst="rect">
            <a:avLst/>
          </a:prstGeom>
          <a:solidFill>
            <a:srgbClr val="498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82512" y="1554480"/>
            <a:ext cx="4937759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498B5B"/>
                </a:solidFill>
                <a:latin typeface="Aptos"/>
              </a:rPr>
              <a:t>MELOXIKAM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82512" y="1947672"/>
            <a:ext cx="4937759" cy="111556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1C2226"/>
                </a:solidFill>
                <a:latin typeface="Aptos"/>
              </a:rPr>
              <a:t>Delší analgetické krytí
Silná pain / welfare evidence
Odrohování • kulhání • mastitida
Průjmy telat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337560"/>
            <a:ext cx="534924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85800" y="3337560"/>
            <a:ext cx="73152" cy="1508760"/>
          </a:xfrm>
          <a:prstGeom prst="rect">
            <a:avLst/>
          </a:prstGeom>
          <a:solidFill>
            <a:srgbClr val="CD7D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3474720"/>
            <a:ext cx="4937759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CD7D36"/>
                </a:solidFill>
                <a:latin typeface="Aptos"/>
              </a:rPr>
              <a:t>FLUNIXIN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3867911"/>
            <a:ext cx="4937759" cy="88696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1C2226"/>
                </a:solidFill>
                <a:latin typeface="Aptos"/>
              </a:rPr>
              <a:t>Akutní antipyretický a protizánětlivý účinek
Systémová zánětlivá odpověď
Klíčové: cesta podání • hydratace • timing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53912" y="3337560"/>
            <a:ext cx="534924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53912" y="3337560"/>
            <a:ext cx="73152" cy="1508760"/>
          </a:xfrm>
          <a:prstGeom prst="rect">
            <a:avLst/>
          </a:prstGeom>
          <a:solidFill>
            <a:srgbClr val="172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82512" y="3474720"/>
            <a:ext cx="4937759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72E3F"/>
                </a:solidFill>
                <a:latin typeface="Aptos"/>
              </a:rPr>
              <a:t>OSTATNÍ NSAID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3867911"/>
            <a:ext cx="4937759" cy="88696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1C2226"/>
                </a:solidFill>
                <a:latin typeface="Aptos"/>
              </a:rPr>
              <a:t>Carprofen • tolfenamová kyselina • salicylát
Užší nebo jinak zaměřená moderní dairy evidence base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3232" y="5065776"/>
            <a:ext cx="29260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72E3F"/>
                </a:solidFill>
                <a:latin typeface="Aptos"/>
              </a:rPr>
              <a:t>Od molekuly ke správnému rozhodnutí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13232" y="5449824"/>
            <a:ext cx="1691640" cy="566928"/>
          </a:xfrm>
          <a:prstGeom prst="roundRect">
            <a:avLst/>
          </a:prstGeom>
          <a:solidFill>
            <a:srgbClr val="2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13232" y="5449824"/>
            <a:ext cx="169164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MECHANISMUS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32304" y="5449824"/>
            <a:ext cx="2286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5D6F79"/>
                </a:solidFill>
                <a:latin typeface="Aptos"/>
              </a:rPr>
              <a:t>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697480" y="5449824"/>
            <a:ext cx="1325880" cy="566928"/>
          </a:xfrm>
          <a:prstGeom prst="roundRect">
            <a:avLst/>
          </a:prstGeom>
          <a:solidFill>
            <a:srgbClr val="2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697480" y="5449824"/>
            <a:ext cx="13258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PK / PD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050792" y="5449824"/>
            <a:ext cx="2286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5D6F79"/>
                </a:solidFill>
                <a:latin typeface="Aptos"/>
              </a:rPr>
              <a:t>→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15968" y="5449824"/>
            <a:ext cx="2240280" cy="566928"/>
          </a:xfrm>
          <a:prstGeom prst="roundRect">
            <a:avLst/>
          </a:prstGeom>
          <a:solidFill>
            <a:srgbClr val="2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315968" y="5449824"/>
            <a:ext cx="2240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KLINICKÁ EVIDENCE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83680" y="5449824"/>
            <a:ext cx="2286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5D6F79"/>
                </a:solidFill>
                <a:latin typeface="Aptos"/>
              </a:rPr>
              <a:t>→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848856" y="5449824"/>
            <a:ext cx="1508760" cy="566928"/>
          </a:xfrm>
          <a:prstGeom prst="roundRect">
            <a:avLst/>
          </a:prstGeom>
          <a:solidFill>
            <a:srgbClr val="2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848856" y="5449824"/>
            <a:ext cx="15087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PACIENT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85048" y="5449824"/>
            <a:ext cx="2286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5D6F79"/>
                </a:solidFill>
                <a:latin typeface="Aptos"/>
              </a:rPr>
              <a:t>→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650224" y="5449824"/>
            <a:ext cx="1097280" cy="566928"/>
          </a:xfrm>
          <a:prstGeom prst="roundRect">
            <a:avLst/>
          </a:prstGeom>
          <a:solidFill>
            <a:srgbClr val="172E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650224" y="5449824"/>
            <a:ext cx="1097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SPC</a:t>
            </a:r>
          </a:p>
        </p:txBody>
      </p:sp>
      <p:pic>
        <p:nvPicPr>
          <p:cNvPr id="37" name="Obrázek 36">
            <a:extLst>
              <a:ext uri="{FF2B5EF4-FFF2-40B4-BE49-F238E27FC236}">
                <a16:creationId xmlns:a16="http://schemas.microsoft.com/office/drawing/2014/main" id="{BC532A1C-C88E-E3B6-F7C7-F15DC35A2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67" y="0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47472"/>
            <a:ext cx="107899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FFFFFF"/>
                </a:solidFill>
                <a:latin typeface="Aptos"/>
              </a:rPr>
              <a:t>Závěr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987552"/>
            <a:ext cx="1005840" cy="50292"/>
          </a:xfrm>
          <a:prstGeom prst="rect">
            <a:avLst/>
          </a:prstGeom>
          <a:solidFill>
            <a:srgbClr val="2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233434"/>
            <a:ext cx="1060704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 err="1">
                <a:latin typeface="Aptos"/>
              </a:rPr>
              <a:t>Nevolíme</a:t>
            </a:r>
            <a:r>
              <a:rPr sz="2800" b="1" dirty="0">
                <a:latin typeface="Aptos"/>
              </a:rPr>
              <a:t> „</a:t>
            </a:r>
            <a:r>
              <a:rPr sz="2800" b="1" dirty="0" err="1">
                <a:latin typeface="Aptos"/>
              </a:rPr>
              <a:t>nejlepší</a:t>
            </a:r>
            <a:r>
              <a:rPr sz="2800" b="1" dirty="0">
                <a:latin typeface="Aptos"/>
              </a:rPr>
              <a:t> NSAID“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1813075"/>
            <a:ext cx="1014984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 dirty="0" err="1">
                <a:latin typeface="Aptos"/>
              </a:rPr>
              <a:t>Volíme</a:t>
            </a:r>
            <a:r>
              <a:rPr sz="2100" b="0" dirty="0">
                <a:latin typeface="Aptos"/>
              </a:rPr>
              <a:t> </a:t>
            </a:r>
            <a:r>
              <a:rPr sz="2100" b="0" dirty="0" err="1">
                <a:latin typeface="Aptos"/>
              </a:rPr>
              <a:t>nejvhodnější</a:t>
            </a:r>
            <a:r>
              <a:rPr sz="2100" b="0" dirty="0">
                <a:latin typeface="Aptos"/>
              </a:rPr>
              <a:t> NSAID pro </a:t>
            </a:r>
            <a:r>
              <a:rPr sz="2100" b="0" dirty="0" err="1">
                <a:latin typeface="Aptos"/>
              </a:rPr>
              <a:t>konkrétního</a:t>
            </a:r>
            <a:r>
              <a:rPr sz="2100" b="0" dirty="0">
                <a:latin typeface="Aptos"/>
              </a:rPr>
              <a:t> </a:t>
            </a:r>
            <a:r>
              <a:rPr sz="2100" b="0" dirty="0" err="1">
                <a:latin typeface="Aptos"/>
              </a:rPr>
              <a:t>pacienta</a:t>
            </a:r>
            <a:r>
              <a:rPr sz="2100" b="0" dirty="0">
                <a:latin typeface="Aptos"/>
              </a:rPr>
              <a:t> a </a:t>
            </a:r>
            <a:r>
              <a:rPr sz="2100" b="0" dirty="0" err="1">
                <a:latin typeface="Aptos"/>
              </a:rPr>
              <a:t>konkrétní</a:t>
            </a:r>
            <a:r>
              <a:rPr sz="2100" b="0" dirty="0">
                <a:latin typeface="Aptos"/>
              </a:rPr>
              <a:t> </a:t>
            </a:r>
            <a:r>
              <a:rPr sz="2100" b="0" dirty="0" err="1">
                <a:latin typeface="Aptos"/>
              </a:rPr>
              <a:t>klinický</a:t>
            </a:r>
            <a:r>
              <a:rPr sz="2100" b="0" dirty="0">
                <a:latin typeface="Aptos"/>
              </a:rPr>
              <a:t> </a:t>
            </a:r>
            <a:r>
              <a:rPr sz="2100" b="0" dirty="0" err="1">
                <a:latin typeface="Aptos"/>
              </a:rPr>
              <a:t>cíl</a:t>
            </a:r>
            <a:endParaRPr sz="2100" b="0" dirty="0">
              <a:latin typeface="Aptos"/>
            </a:endParaRPr>
          </a:p>
        </p:txBody>
      </p:sp>
      <p:sp>
        <p:nvSpPr>
          <p:cNvPr id="6" name="Oval 5"/>
          <p:cNvSpPr/>
          <p:nvPr/>
        </p:nvSpPr>
        <p:spPr>
          <a:xfrm>
            <a:off x="868680" y="2542032"/>
            <a:ext cx="457200" cy="457200"/>
          </a:xfrm>
          <a:prstGeom prst="ellipse">
            <a:avLst/>
          </a:prstGeom>
          <a:solidFill>
            <a:srgbClr val="2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542032"/>
            <a:ext cx="457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36192" y="2497649"/>
            <a:ext cx="3977639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latin typeface="Aptos"/>
              </a:rPr>
              <a:t>Léčíme pacienta, ne prostaglandiny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2505456"/>
            <a:ext cx="548640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chemeClr val="accent5">
                    <a:lumMod val="50000"/>
                  </a:schemeClr>
                </a:solidFill>
                <a:latin typeface="Aptos"/>
              </a:rPr>
              <a:t>Analgezie a potlačení zánětu nenahrazují kauzální terapii.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3337560"/>
            <a:ext cx="457200" cy="457200"/>
          </a:xfrm>
          <a:prstGeom prst="ellipse">
            <a:avLst/>
          </a:prstGeom>
          <a:solidFill>
            <a:srgbClr val="2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3337560"/>
            <a:ext cx="457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36192" y="3162372"/>
            <a:ext cx="3977639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latin typeface="Aptos"/>
              </a:rPr>
              <a:t>Poločas ani COX selektivita nerozhodují samy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3150108"/>
            <a:ext cx="548640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Farmakologie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vysvětluje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možnost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účinku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.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Klinická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data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ukazují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,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zda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se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projeví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v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praxi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.</a:t>
            </a:r>
          </a:p>
        </p:txBody>
      </p:sp>
      <p:sp>
        <p:nvSpPr>
          <p:cNvPr id="14" name="Oval 13"/>
          <p:cNvSpPr/>
          <p:nvPr/>
        </p:nvSpPr>
        <p:spPr>
          <a:xfrm>
            <a:off x="868680" y="4133087"/>
            <a:ext cx="457200" cy="457200"/>
          </a:xfrm>
          <a:prstGeom prst="ellipse">
            <a:avLst/>
          </a:prstGeom>
          <a:solidFill>
            <a:srgbClr val="2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4133087"/>
            <a:ext cx="457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36192" y="3957900"/>
            <a:ext cx="3977639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dirty="0">
                <a:latin typeface="Aptos"/>
              </a:rPr>
              <a:t>Benefit </a:t>
            </a:r>
            <a:r>
              <a:rPr sz="1700" b="1" dirty="0" err="1">
                <a:latin typeface="Aptos"/>
              </a:rPr>
              <a:t>vždy</a:t>
            </a:r>
            <a:r>
              <a:rPr sz="1700" b="1" dirty="0">
                <a:latin typeface="Aptos"/>
              </a:rPr>
              <a:t> </a:t>
            </a:r>
            <a:r>
              <a:rPr sz="1700" b="1" dirty="0" err="1">
                <a:latin typeface="Aptos"/>
              </a:rPr>
              <a:t>posuzujeme</a:t>
            </a:r>
            <a:r>
              <a:rPr sz="1700" b="1" dirty="0">
                <a:latin typeface="Aptos"/>
              </a:rPr>
              <a:t> </a:t>
            </a:r>
            <a:r>
              <a:rPr sz="1700" b="1" dirty="0" err="1">
                <a:latin typeface="Aptos"/>
              </a:rPr>
              <a:t>společně</a:t>
            </a:r>
            <a:r>
              <a:rPr sz="1700" b="1" dirty="0">
                <a:latin typeface="Aptos"/>
              </a:rPr>
              <a:t> s </a:t>
            </a:r>
            <a:r>
              <a:rPr sz="1700" b="1" dirty="0" err="1">
                <a:latin typeface="Aptos"/>
              </a:rPr>
              <a:t>rizikem</a:t>
            </a:r>
            <a:endParaRPr sz="1700" b="1" dirty="0"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941064"/>
            <a:ext cx="548640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Hydratace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•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perfuze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• GIT •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ledviny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• timing • cesta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podání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•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další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terapie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.</a:t>
            </a:r>
          </a:p>
        </p:txBody>
      </p:sp>
      <p:sp>
        <p:nvSpPr>
          <p:cNvPr id="18" name="Oval 17"/>
          <p:cNvSpPr/>
          <p:nvPr/>
        </p:nvSpPr>
        <p:spPr>
          <a:xfrm>
            <a:off x="868680" y="4928616"/>
            <a:ext cx="457200" cy="457200"/>
          </a:xfrm>
          <a:prstGeom prst="ellipse">
            <a:avLst/>
          </a:prstGeom>
          <a:solidFill>
            <a:srgbClr val="2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4928616"/>
            <a:ext cx="457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36192" y="4884233"/>
            <a:ext cx="3977639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latin typeface="Aptos"/>
              </a:rPr>
              <a:t>Finální volba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0" y="4892040"/>
            <a:ext cx="548640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Klinický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stav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+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požadovaná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délka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účinku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+ evidence + </a:t>
            </a:r>
            <a:r>
              <a:rPr sz="1500" b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konkrétní</a:t>
            </a:r>
            <a:r>
              <a:rPr sz="1500" b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SPC.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13232" y="5715000"/>
            <a:ext cx="10744200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32688" y="5788152"/>
            <a:ext cx="102870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72E3F"/>
                </a:solidFill>
                <a:latin typeface="Aptos"/>
              </a:rPr>
              <a:t>Cílem není maximálně potlačit zánět. Cílem je klinický benefit pro konkrétního pacienta.</a:t>
            </a:r>
          </a:p>
        </p:txBody>
      </p:sp>
      <p:pic>
        <p:nvPicPr>
          <p:cNvPr id="25" name="Obrázek 24">
            <a:extLst>
              <a:ext uri="{FF2B5EF4-FFF2-40B4-BE49-F238E27FC236}">
                <a16:creationId xmlns:a16="http://schemas.microsoft.com/office/drawing/2014/main" id="{15758FA2-DE07-8F08-9277-2F22A5E2C2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3000"/>
          </a:blip>
          <a:stretch>
            <a:fillRect/>
          </a:stretch>
        </p:blipFill>
        <p:spPr>
          <a:xfrm>
            <a:off x="646602" y="1"/>
            <a:ext cx="10287000" cy="6857999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id="{4011E7FB-61A9-5A47-DF0D-374A926EC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5" y="-4413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188720"/>
            <a:ext cx="1069848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3200" b="1" dirty="0"/>
              <a:t>NSAID U SKOTU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2057400"/>
            <a:ext cx="1069848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200" dirty="0"/>
              <a:t>Mechanismus → expozice → účinek → klinická data → konkrétní pacient</a:t>
            </a:r>
          </a:p>
        </p:txBody>
      </p:sp>
      <p:sp>
        <p:nvSpPr>
          <p:cNvPr id="4" name="Shape 2"/>
          <p:cNvSpPr/>
          <p:nvPr/>
        </p:nvSpPr>
        <p:spPr>
          <a:xfrm>
            <a:off x="1828800" y="2880360"/>
            <a:ext cx="8503920" cy="0"/>
          </a:xfrm>
          <a:prstGeom prst="line">
            <a:avLst/>
          </a:prstGeom>
          <a:noFill/>
          <a:ln w="38100">
            <a:solidFill>
              <a:srgbClr val="168C8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280160" y="3337560"/>
            <a:ext cx="9601200" cy="1143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/>
              <a:t>Nejlepší volba nevzniká z jednoho COX ratio </a:t>
            </a:r>
            <a:r>
              <a:rPr lang="en-US" sz="2700" b="1" dirty="0" err="1"/>
              <a:t>nebo</a:t>
            </a:r>
            <a:r>
              <a:rPr lang="en-US" sz="2700" b="1" dirty="0"/>
              <a:t> </a:t>
            </a:r>
            <a:r>
              <a:rPr lang="en-US" sz="2700" b="1" dirty="0" err="1"/>
              <a:t>poločasu</a:t>
            </a:r>
            <a:endParaRPr lang="en-US" sz="2700" dirty="0"/>
          </a:p>
          <a:p>
            <a:pPr marL="0" indent="0" algn="ctr">
              <a:buNone/>
            </a:pPr>
            <a:r>
              <a:rPr lang="en-US" sz="2700" b="1" dirty="0"/>
              <a:t>Vzniká z </a:t>
            </a:r>
            <a:r>
              <a:rPr lang="en-US" sz="2700" b="1" dirty="0" err="1"/>
              <a:t>kontextu</a:t>
            </a:r>
            <a:endParaRPr lang="en-US" sz="2700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AF3E9CD-51D5-0313-7214-0A7B1F4AC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4341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Klíčové zdroje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960120"/>
            <a:ext cx="1097280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784080" y="109728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8C8C"/>
                </a:solidFill>
              </a:rPr>
              <a:t>ZDROJE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234440"/>
            <a:ext cx="5257800" cy="7498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D2733"/>
                </a:solidFill>
              </a:rPr>
              <a:t>• Heinrich A et al. J Dairy Sci. 2010;93:2450–2457. doi:10.3168/jds.2009-2813.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2167128"/>
            <a:ext cx="5257800" cy="7498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D2733"/>
                </a:solidFill>
              </a:rPr>
              <a:t>• Kissell LW et al. J Dairy Sci. 2012;95:7151–7157. doi:10.3168/jds.2012-5754.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099816"/>
            <a:ext cx="5257800" cy="7498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D2733"/>
                </a:solidFill>
              </a:rPr>
              <a:t>• Farney JK et al. J Dairy Sci. 2013;96:7709–7718. doi:10.3168/jds.2013-7088.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032504"/>
            <a:ext cx="5257800" cy="7498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D2733"/>
                </a:solidFill>
              </a:rPr>
              <a:t>• McDougall S et al. J Dairy Sci. 2016;99:2026–2042. doi:10.3168/jds.2015-9615.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965192"/>
            <a:ext cx="5257800" cy="7498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D2733"/>
                </a:solidFill>
              </a:rPr>
              <a:t>• Newby NC et al. J Dairy Sci. 2017;100:582–587. doi:10.3168/jds.2016-11747.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55080" y="1234440"/>
            <a:ext cx="5257800" cy="7498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D2733"/>
                </a:solidFill>
              </a:rPr>
              <a:t>• Dan D et al. J Dairy Sci. 2018;101:11321–11329. doi:10.3168/jds.2018-15034.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55080" y="2167128"/>
            <a:ext cx="5257800" cy="7498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D2733"/>
                </a:solidFill>
              </a:rPr>
              <a:t>• Warner R et al. J Dairy Sci. 2021;104:2040–2055. doi:10.3168/jds.2020-18563.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55080" y="3099816"/>
            <a:ext cx="5257800" cy="7498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D2733"/>
                </a:solidFill>
              </a:rPr>
              <a:t>• Paiano RB et al. J Dairy Sci. 2024;107:8366–8377. doi:10.3168/jds.2023-24585.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355080" y="4032504"/>
            <a:ext cx="5257800" cy="7498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D2733"/>
                </a:solidFill>
              </a:rPr>
              <a:t>• Wilson JP et al. J Dairy Sci. 2025;108:4194–4205. doi:10.3168/jds.2024-25442.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355080" y="4965192"/>
            <a:ext cx="5257800" cy="7498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D2733"/>
                </a:solidFill>
              </a:rPr>
              <a:t>• ÚSKVBL / SPC konkrétního VLP: indikace, dávka, cesta podání, kontraindikace a ochranné lhůty.</a:t>
            </a:r>
            <a:endParaRPr lang="en-US" sz="1600" dirty="0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AF4168C3-73B3-8B5C-6403-ED32371E9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5" y="13875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85800" y="978408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Tři klíčové zásady</a:t>
            </a:r>
            <a:endParaRPr lang="en-US" sz="3200" dirty="0"/>
          </a:p>
        </p:txBody>
      </p:sp>
      <p:sp>
        <p:nvSpPr>
          <p:cNvPr id="17" name="Text 15"/>
          <p:cNvSpPr/>
          <p:nvPr/>
        </p:nvSpPr>
        <p:spPr>
          <a:xfrm>
            <a:off x="4354480" y="5945731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5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Děkuj</a:t>
            </a:r>
            <a:r>
              <a:rPr lang="cs-CZ" sz="35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35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za pozornost</a:t>
            </a:r>
            <a:endParaRPr lang="en-US" sz="3500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06DE9ADA-73C6-A429-D737-08331F4A4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775" y="0"/>
            <a:ext cx="8440328" cy="6077798"/>
          </a:xfrm>
          <a:prstGeom prst="rect">
            <a:avLst/>
          </a:prstGeom>
          <a:effectLst>
            <a:softEdge rad="406400"/>
          </a:effectLst>
        </p:spPr>
      </p:pic>
      <p:sp>
        <p:nvSpPr>
          <p:cNvPr id="21" name="TextovéPole 20">
            <a:extLst>
              <a:ext uri="{FF2B5EF4-FFF2-40B4-BE49-F238E27FC236}">
                <a16:creationId xmlns:a16="http://schemas.microsoft.com/office/drawing/2014/main" id="{974CCC9F-7E2A-93F8-EEE7-032433972E75}"/>
              </a:ext>
            </a:extLst>
          </p:cNvPr>
          <p:cNvSpPr txBox="1"/>
          <p:nvPr/>
        </p:nvSpPr>
        <p:spPr>
          <a:xfrm>
            <a:off x="8886181" y="6132876"/>
            <a:ext cx="31278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hlinkClick r:id="rId4"/>
              </a:rPr>
              <a:t>stepanovska@cymedica.com</a:t>
            </a:r>
            <a:endParaRPr lang="cs-CZ" dirty="0"/>
          </a:p>
          <a:p>
            <a:r>
              <a:rPr lang="cs-CZ" dirty="0"/>
              <a:t>+420 604 284 077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58232AF1-A875-AAAA-35C9-284E04E92C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400370" cy="447737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D60A2A5-14E1-0F09-A56F-953A188C64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10263"/>
            <a:ext cx="1400370" cy="4477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2579</TotalTime>
  <Words>3871</Words>
  <Application>Microsoft Office PowerPoint</Application>
  <PresentationFormat>Širokoúhlá obrazovka</PresentationFormat>
  <Paragraphs>595</Paragraphs>
  <Slides>37</Slides>
  <Notes>33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42" baseType="lpstr">
      <vt:lpstr>Aptos</vt:lpstr>
      <vt:lpstr>Aptos Display</vt:lpstr>
      <vt:lpstr>Arial</vt:lpstr>
      <vt:lpstr>Calibri</vt:lpstr>
      <vt:lpstr>Office Theme</vt:lpstr>
      <vt:lpstr>NSAID U SKOTU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NSAID u skotu – Humpolec</dc:title>
  <dc:subject>NSAID u skotu</dc:subject>
  <dc:creator>OpenAI</dc:creator>
  <cp:lastModifiedBy>Štěpanovská Eva Ing.</cp:lastModifiedBy>
  <cp:revision>9</cp:revision>
  <dcterms:created xsi:type="dcterms:W3CDTF">2026-10-02T08:06:41Z</dcterms:created>
  <dcterms:modified xsi:type="dcterms:W3CDTF">2026-10-06T10:38:30Z</dcterms:modified>
</cp:coreProperties>
</file>